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hivo Light"/>
      <p:regular r:id="rId26"/>
      <p:bold r:id="rId27"/>
      <p:italic r:id="rId28"/>
      <p:boldItalic r:id="rId29"/>
    </p:embeddedFont>
    <p:embeddedFont>
      <p:font typeface="Quattrocento Sans"/>
      <p:regular r:id="rId30"/>
      <p:bold r:id="rId31"/>
      <p:italic r:id="rId32"/>
      <p:boldItalic r:id="rId33"/>
    </p:embeddedFont>
    <p:embeddedFont>
      <p:font typeface="Chiv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8" roundtripDataSignature="AMtx7mgwqY4S5hN/tfhJh1GtSOY76smx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hivoLight-regular.fntdata"/><Relationship Id="rId25" Type="http://schemas.openxmlformats.org/officeDocument/2006/relationships/slide" Target="slides/slide20.xml"/><Relationship Id="rId28" Type="http://schemas.openxmlformats.org/officeDocument/2006/relationships/font" Target="fonts/ChivoLight-italic.fntdata"/><Relationship Id="rId27" Type="http://schemas.openxmlformats.org/officeDocument/2006/relationships/font" Target="fonts/Chiv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hiv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6.xml"/><Relationship Id="rId33" Type="http://schemas.openxmlformats.org/officeDocument/2006/relationships/font" Target="fonts/QuattrocentoSans-boldItalic.fntdata"/><Relationship Id="rId10" Type="http://schemas.openxmlformats.org/officeDocument/2006/relationships/slide" Target="slides/slide5.xml"/><Relationship Id="rId32" Type="http://schemas.openxmlformats.org/officeDocument/2006/relationships/font" Target="fonts/QuattrocentoSans-italic.fntdata"/><Relationship Id="rId13" Type="http://schemas.openxmlformats.org/officeDocument/2006/relationships/slide" Target="slides/slide8.xml"/><Relationship Id="rId35" Type="http://schemas.openxmlformats.org/officeDocument/2006/relationships/font" Target="fonts/Chivo-bold.fntdata"/><Relationship Id="rId12" Type="http://schemas.openxmlformats.org/officeDocument/2006/relationships/slide" Target="slides/slide7.xml"/><Relationship Id="rId34" Type="http://schemas.openxmlformats.org/officeDocument/2006/relationships/font" Target="fonts/Chivo-regular.fntdata"/><Relationship Id="rId15" Type="http://schemas.openxmlformats.org/officeDocument/2006/relationships/slide" Target="slides/slide10.xml"/><Relationship Id="rId37" Type="http://schemas.openxmlformats.org/officeDocument/2006/relationships/font" Target="fonts/Chivo-boldItalic.fntdata"/><Relationship Id="rId14" Type="http://schemas.openxmlformats.org/officeDocument/2006/relationships/slide" Target="slides/slide9.xml"/><Relationship Id="rId36" Type="http://schemas.openxmlformats.org/officeDocument/2006/relationships/font" Target="fonts/Chivo-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7eb888e13_4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87eb888e13_4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87eb888e13_4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7eb888e13_4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87eb888e13_4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87eb888e13_4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7eb888e13_4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87eb888e13_4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87eb888e13_4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7eb888e13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87eb888e13_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87eb888e13_4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7eb888e13_4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87eb888e13_4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87eb888e13_4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7eb888e13_4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87eb888e13_4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87eb888e13_4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7eb888e1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87eb888e13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87eb888e13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s">
  <p:cSld name="Título e Conteúdos">
    <p:spTree>
      <p:nvGrpSpPr>
        <p:cNvPr id="18" name="Shape 18"/>
        <p:cNvGrpSpPr/>
        <p:nvPr/>
      </p:nvGrpSpPr>
      <p:grpSpPr>
        <a:xfrm>
          <a:off x="0" y="0"/>
          <a:ext cx="0" cy="0"/>
          <a:chOff x="0" y="0"/>
          <a:chExt cx="0" cy="0"/>
        </a:xfrm>
      </p:grpSpPr>
      <p:sp>
        <p:nvSpPr>
          <p:cNvPr id="19" name="Google Shape;19;p17"/>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0" name="Google Shape;20;p17"/>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
        <p:nvSpPr>
          <p:cNvPr id="21" name="Google Shape;21;p1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7"/>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1200"/>
              <a:buFont typeface="Quattrocento Sans"/>
              <a:buNone/>
              <a:defRPr sz="1200">
                <a:solidFill>
                  <a:srgbClr val="3F3F3F"/>
                </a:solidFill>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
        <p:nvSpPr>
          <p:cNvPr id="23" name="Google Shape;23;p17"/>
          <p:cNvSpPr txBox="1"/>
          <p:nvPr>
            <p:ph idx="12" type="sldNum"/>
          </p:nvPr>
        </p:nvSpPr>
        <p:spPr>
          <a:xfrm>
            <a:off x="8371926" y="6203952"/>
            <a:ext cx="3276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1pPr>
            <a:lvl2pPr indent="0" lvl="1"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2pPr>
            <a:lvl3pPr indent="0" lvl="2"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3pPr>
            <a:lvl4pPr indent="0" lvl="3"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4pPr>
            <a:lvl5pPr indent="0" lvl="4"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5pPr>
            <a:lvl6pPr indent="0" lvl="5"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6pPr>
            <a:lvl7pPr indent="0" lvl="6"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7pPr>
            <a:lvl8pPr indent="0" lvl="7"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8pPr>
            <a:lvl9pPr indent="0" lvl="8" marL="0" marR="0" algn="r">
              <a:spcBef>
                <a:spcPts val="0"/>
              </a:spcBef>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7"/>
          <p:cNvSpPr txBox="1"/>
          <p:nvPr/>
        </p:nvSpPr>
        <p:spPr>
          <a:xfrm>
            <a:off x="379425" y="6112875"/>
            <a:ext cx="29427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HCI 2019/2020</a:t>
            </a:r>
            <a:endParaRPr>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cção">
  <p:cSld name="Cabeçalho da Secção">
    <p:spTree>
      <p:nvGrpSpPr>
        <p:cNvPr id="25" name="Shape 25"/>
        <p:cNvGrpSpPr/>
        <p:nvPr/>
      </p:nvGrpSpPr>
      <p:grpSpPr>
        <a:xfrm>
          <a:off x="0" y="0"/>
          <a:ext cx="0" cy="0"/>
          <a:chOff x="0" y="0"/>
          <a:chExt cx="0" cy="0"/>
        </a:xfrm>
      </p:grpSpPr>
      <p:sp>
        <p:nvSpPr>
          <p:cNvPr id="26" name="Google Shape;26;p18"/>
          <p:cNvSpPr/>
          <p:nvPr/>
        </p:nvSpPr>
        <p:spPr>
          <a:xfrm>
            <a:off x="254951" y="262784"/>
            <a:ext cx="11683049" cy="6332433"/>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 name="Google Shape;27;p18"/>
          <p:cNvSpPr/>
          <p:nvPr/>
        </p:nvSpPr>
        <p:spPr>
          <a:xfrm>
            <a:off x="254950" y="262784"/>
            <a:ext cx="11682101" cy="207264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 name="Google Shape;28;p18"/>
          <p:cNvSpPr txBox="1"/>
          <p:nvPr>
            <p:ph type="title"/>
          </p:nvPr>
        </p:nvSpPr>
        <p:spPr>
          <a:xfrm>
            <a:off x="521208" y="1536192"/>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539496" y="2560320"/>
            <a:ext cx="94457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2400"/>
              <a:buFont typeface="Quattrocento Sans"/>
              <a:buNone/>
              <a:defRPr sz="2400">
                <a:solidFill>
                  <a:srgbClr val="3F3F3F"/>
                </a:solidFill>
                <a:latin typeface="Quattrocento Sans"/>
                <a:ea typeface="Quattrocento Sans"/>
                <a:cs typeface="Quattrocento Sans"/>
                <a:sym typeface="Quattrocento Sans"/>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
        <p:nvSpPr>
          <p:cNvPr id="30" name="Google Shape;30;p1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F3F3F"/>
                </a:solidFill>
              </a:defRPr>
            </a:lvl1pPr>
            <a:lvl2pPr lvl="1">
              <a:buNone/>
              <a:defRPr sz="1300">
                <a:solidFill>
                  <a:srgbClr val="3F3F3F"/>
                </a:solidFill>
              </a:defRPr>
            </a:lvl2pPr>
            <a:lvl3pPr lvl="2">
              <a:buNone/>
              <a:defRPr sz="1300">
                <a:solidFill>
                  <a:srgbClr val="3F3F3F"/>
                </a:solidFill>
              </a:defRPr>
            </a:lvl3pPr>
            <a:lvl4pPr lvl="3">
              <a:buNone/>
              <a:defRPr sz="1300">
                <a:solidFill>
                  <a:srgbClr val="3F3F3F"/>
                </a:solidFill>
              </a:defRPr>
            </a:lvl4pPr>
            <a:lvl5pPr lvl="4">
              <a:buNone/>
              <a:defRPr sz="1300">
                <a:solidFill>
                  <a:srgbClr val="3F3F3F"/>
                </a:solidFill>
              </a:defRPr>
            </a:lvl5pPr>
            <a:lvl6pPr lvl="5">
              <a:buNone/>
              <a:defRPr sz="1300">
                <a:solidFill>
                  <a:srgbClr val="3F3F3F"/>
                </a:solidFill>
              </a:defRPr>
            </a:lvl6pPr>
            <a:lvl7pPr lvl="6">
              <a:buNone/>
              <a:defRPr sz="1300">
                <a:solidFill>
                  <a:srgbClr val="3F3F3F"/>
                </a:solidFill>
              </a:defRPr>
            </a:lvl7pPr>
            <a:lvl8pPr lvl="7">
              <a:buNone/>
              <a:defRPr sz="1300">
                <a:solidFill>
                  <a:srgbClr val="3F3F3F"/>
                </a:solidFill>
              </a:defRPr>
            </a:lvl8pPr>
            <a:lvl9pPr lvl="8">
              <a:buNone/>
              <a:defRPr sz="1300">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o de Título">
  <p:cSld name="Diapositivo de Título">
    <p:spTree>
      <p:nvGrpSpPr>
        <p:cNvPr id="31" name="Shape 31"/>
        <p:cNvGrpSpPr/>
        <p:nvPr/>
      </p:nvGrpSpPr>
      <p:grpSpPr>
        <a:xfrm>
          <a:off x="0" y="0"/>
          <a:ext cx="0" cy="0"/>
          <a:chOff x="0" y="0"/>
          <a:chExt cx="0" cy="0"/>
        </a:xfrm>
      </p:grpSpPr>
      <p:sp>
        <p:nvSpPr>
          <p:cNvPr id="32" name="Google Shape;32;p19"/>
          <p:cNvSpPr/>
          <p:nvPr/>
        </p:nvSpPr>
        <p:spPr>
          <a:xfrm>
            <a:off x="254950" y="262784"/>
            <a:ext cx="11682101" cy="633243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3" name="Google Shape;33;p19"/>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6"/>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 name="Google Shape;11;p16"/>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6"/>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50000"/>
              </a:lnSpc>
              <a:spcBef>
                <a:spcPts val="1000"/>
              </a:spcBef>
              <a:spcAft>
                <a:spcPts val="0"/>
              </a:spcAft>
              <a:buClr>
                <a:schemeClr val="dk1"/>
              </a:buClr>
              <a:buSzPts val="1200"/>
              <a:buFont typeface="Quattrocento Sans"/>
              <a:buNone/>
              <a:defRPr b="0" i="0" sz="1200" u="none" cap="none" strike="noStrike">
                <a:solidFill>
                  <a:schemeClr val="dk1"/>
                </a:solidFill>
                <a:latin typeface="Quattrocento Sans"/>
                <a:ea typeface="Quattrocento Sans"/>
                <a:cs typeface="Quattrocento Sans"/>
                <a:sym typeface="Quattrocento Sans"/>
              </a:defRPr>
            </a:lvl1pPr>
            <a:lvl2pPr indent="-304800" lvl="1" marL="914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2pPr>
            <a:lvl3pPr indent="-304800" lvl="2" marL="1371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3pPr>
            <a:lvl4pPr indent="-304800" lvl="3" marL="18288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304800" lvl="4" marL="22860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304800" lvl="5" marL="27432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304800" lvl="6" marL="3200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304800" lvl="7" marL="3657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228600" lvl="8" marL="41148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6"/>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6"/>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 name="Google Shape;15;p16"/>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16"/>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
        <p:nvSpPr>
          <p:cNvPr id="17" name="Google Shape;17;p16"/>
          <p:cNvSpPr txBox="1"/>
          <p:nvPr/>
        </p:nvSpPr>
        <p:spPr>
          <a:xfrm>
            <a:off x="564925" y="6214050"/>
            <a:ext cx="23691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HCI 2019/2020</a:t>
            </a:r>
            <a:endParaRPr>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drive.google.com/file/d/1m7iaZc770zXJQ_blxGMMzHjf1t3FRatt/view"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1"/>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lang="en-US">
                <a:latin typeface="Quattrocento Sans"/>
                <a:ea typeface="Quattrocento Sans"/>
                <a:cs typeface="Quattrocento Sans"/>
                <a:sym typeface="Quattrocento Sans"/>
              </a:rPr>
              <a:t>HCI – Assignment n.2</a:t>
            </a:r>
            <a:endParaRPr/>
          </a:p>
        </p:txBody>
      </p:sp>
      <p:sp>
        <p:nvSpPr>
          <p:cNvPr id="41" name="Google Shape;41;p1"/>
          <p:cNvSpPr txBox="1"/>
          <p:nvPr/>
        </p:nvSpPr>
        <p:spPr>
          <a:xfrm>
            <a:off x="4164000" y="3131400"/>
            <a:ext cx="3442500" cy="899700"/>
          </a:xfrm>
          <a:prstGeom prst="rect">
            <a:avLst/>
          </a:prstGeom>
          <a:noFill/>
          <a:ln>
            <a:noFill/>
          </a:ln>
        </p:spPr>
        <p:txBody>
          <a:bodyPr anchorCtr="0" anchor="b" bIns="91425" lIns="91425" spcFirstLastPara="1" rIns="91425" wrap="square" tIns="91425">
            <a:noAutofit/>
          </a:bodyPr>
          <a:lstStyle/>
          <a:p>
            <a:pPr indent="0" lvl="0" marL="0" marR="0" rtl="0" algn="ctr">
              <a:spcBef>
                <a:spcPts val="0"/>
              </a:spcBef>
              <a:spcAft>
                <a:spcPts val="0"/>
              </a:spcAft>
              <a:buClr>
                <a:srgbClr val="FF7B59"/>
              </a:buClr>
              <a:buSzPts val="3600"/>
              <a:buFont typeface="Quattrocento Sans"/>
              <a:buNone/>
            </a:pPr>
            <a:r>
              <a:rPr b="0" i="0" lang="en-US" sz="3600" u="none" cap="none" strike="noStrike">
                <a:solidFill>
                  <a:srgbClr val="FF7B59"/>
                </a:solidFill>
                <a:latin typeface="Quattrocento Sans"/>
                <a:ea typeface="Quattrocento Sans"/>
                <a:cs typeface="Quattrocento Sans"/>
                <a:sym typeface="Quattrocento Sans"/>
              </a:rPr>
              <a:t>CookIT</a:t>
            </a:r>
            <a:endParaRPr b="0" i="0" sz="3600" u="none" cap="none" strike="noStrike">
              <a:solidFill>
                <a:srgbClr val="FF7B59"/>
              </a:solidFill>
              <a:latin typeface="Quattrocento Sans"/>
              <a:ea typeface="Quattrocento Sans"/>
              <a:cs typeface="Quattrocento Sans"/>
              <a:sym typeface="Quattrocento Sans"/>
            </a:endParaRPr>
          </a:p>
        </p:txBody>
      </p:sp>
      <p:sp>
        <p:nvSpPr>
          <p:cNvPr id="42" name="Google Shape;42;p1"/>
          <p:cNvSpPr txBox="1"/>
          <p:nvPr/>
        </p:nvSpPr>
        <p:spPr>
          <a:xfrm>
            <a:off x="7616250" y="4915625"/>
            <a:ext cx="3276600" cy="12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Teacher: </a:t>
            </a:r>
            <a:r>
              <a:rPr b="0" i="0" lang="en-US" sz="1800" u="none" cap="none" strike="noStrike">
                <a:solidFill>
                  <a:schemeClr val="dk1"/>
                </a:solidFill>
                <a:latin typeface="Quattrocento Sans"/>
                <a:ea typeface="Quattrocento Sans"/>
                <a:cs typeface="Quattrocento Sans"/>
                <a:sym typeface="Quattrocento Sans"/>
              </a:rPr>
              <a:t>Beatriz Sousa Santos</a:t>
            </a:r>
            <a:br>
              <a:rPr b="0" i="0" lang="en-US" sz="1800" u="none" cap="none" strike="noStrike">
                <a:solidFill>
                  <a:schemeClr val="dk1"/>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                Pedro Almeida</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chemeClr val="dk1"/>
              </a:buClr>
              <a:buSzPts val="1800"/>
              <a:buFont typeface="Quattrocento Sans"/>
              <a:buNone/>
            </a:pPr>
            <a:r>
              <a:rPr b="1" i="0" lang="en-US" sz="1800" u="none" cap="none" strike="noStrike">
                <a:solidFill>
                  <a:schemeClr val="dk1"/>
                </a:solidFill>
                <a:latin typeface="Quattrocento Sans"/>
                <a:ea typeface="Quattrocento Sans"/>
                <a:cs typeface="Quattrocento Sans"/>
                <a:sym typeface="Quattrocento Sans"/>
              </a:rPr>
              <a:t>Class: </a:t>
            </a:r>
            <a:r>
              <a:rPr b="0" i="0" lang="en-US" sz="1800" u="none" cap="none" strike="noStrike">
                <a:solidFill>
                  <a:schemeClr val="dk1"/>
                </a:solidFill>
                <a:latin typeface="Quattrocento Sans"/>
                <a:ea typeface="Quattrocento Sans"/>
                <a:cs typeface="Quattrocento Sans"/>
                <a:sym typeface="Quattrocento Sans"/>
              </a:rPr>
              <a:t>P1</a:t>
            </a:r>
            <a:endParaRPr b="0" i="0" sz="1800" u="none" cap="none" strike="noStrike">
              <a:solidFill>
                <a:schemeClr val="dk1"/>
              </a:solidFill>
              <a:latin typeface="Quattrocento Sans"/>
              <a:ea typeface="Quattrocento Sans"/>
              <a:cs typeface="Quattrocento Sans"/>
              <a:sym typeface="Quattrocento Sans"/>
            </a:endParaRPr>
          </a:p>
        </p:txBody>
      </p:sp>
      <p:sp>
        <p:nvSpPr>
          <p:cNvPr id="43" name="Google Shape;43;p1"/>
          <p:cNvSpPr txBox="1"/>
          <p:nvPr/>
        </p:nvSpPr>
        <p:spPr>
          <a:xfrm>
            <a:off x="654550" y="4915621"/>
            <a:ext cx="3000000" cy="10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252831"/>
              </a:buClr>
              <a:buSzPts val="1600"/>
              <a:buFont typeface="Quattrocento Sans"/>
              <a:buNone/>
            </a:pPr>
            <a:r>
              <a:rPr b="0" i="0" lang="en-US" sz="1600" u="none" cap="none" strike="noStrike">
                <a:solidFill>
                  <a:srgbClr val="252831"/>
                </a:solidFill>
                <a:latin typeface="Quattrocento Sans"/>
                <a:ea typeface="Quattrocento Sans"/>
                <a:cs typeface="Quattrocento Sans"/>
                <a:sym typeface="Quattrocento Sans"/>
              </a:rPr>
              <a:t>Bruno Caseiro              88804          Mateusz Roganowicz   96947</a:t>
            </a:r>
            <a:endParaRPr b="0" i="0" sz="1600" u="none" cap="none" strike="noStrike">
              <a:solidFill>
                <a:srgbClr val="252831"/>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252831"/>
              </a:buClr>
              <a:buSzPts val="1600"/>
              <a:buFont typeface="Quattrocento Sans"/>
              <a:buNone/>
            </a:pPr>
            <a:r>
              <a:rPr b="0" i="0" lang="en-US" sz="1600" u="none" cap="none" strike="noStrike">
                <a:solidFill>
                  <a:srgbClr val="252831"/>
                </a:solidFill>
                <a:latin typeface="Quattrocento Sans"/>
                <a:ea typeface="Quattrocento Sans"/>
                <a:cs typeface="Quattrocento Sans"/>
                <a:sym typeface="Quattrocento Sans"/>
              </a:rPr>
              <a:t>Ruben Menino              89185</a:t>
            </a:r>
            <a:endParaRPr b="0" i="0" sz="1600" u="none" cap="none" strike="noStrike">
              <a:solidFill>
                <a:srgbClr val="252831"/>
              </a:solidFill>
              <a:latin typeface="Quattrocento Sans"/>
              <a:ea typeface="Quattrocento Sans"/>
              <a:cs typeface="Quattrocento Sans"/>
              <a:sym typeface="Quattrocento Sans"/>
            </a:endParaRPr>
          </a:p>
        </p:txBody>
      </p:sp>
      <p:pic>
        <p:nvPicPr>
          <p:cNvPr id="44" name="Google Shape;44;p1"/>
          <p:cNvPicPr preferRelativeResize="0"/>
          <p:nvPr/>
        </p:nvPicPr>
        <p:blipFill rotWithShape="1">
          <a:blip r:embed="rId3">
            <a:alphaModFix/>
          </a:blip>
          <a:srcRect b="0" l="0" r="0" t="0"/>
          <a:stretch/>
        </p:blipFill>
        <p:spPr>
          <a:xfrm>
            <a:off x="8794243" y="420433"/>
            <a:ext cx="2876550" cy="695325"/>
          </a:xfrm>
          <a:prstGeom prst="rect">
            <a:avLst/>
          </a:prstGeom>
          <a:noFill/>
          <a:ln>
            <a:noFill/>
          </a:ln>
        </p:spPr>
      </p:pic>
      <p:sp>
        <p:nvSpPr>
          <p:cNvPr id="45" name="Google Shape;45;p1"/>
          <p:cNvSpPr txBox="1"/>
          <p:nvPr/>
        </p:nvSpPr>
        <p:spPr>
          <a:xfrm>
            <a:off x="3148400" y="1311471"/>
            <a:ext cx="54737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                      Universidade de Aveiro</a:t>
            </a:r>
            <a:endParaRPr/>
          </a:p>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         Engenharia de Computadores e Telemática</a:t>
            </a:r>
            <a:endParaRPr/>
          </a:p>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                   Interação Humano-Computador</a:t>
            </a:r>
            <a:endParaRPr/>
          </a:p>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                                  2019/2020</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6" name="Google Shape;46;p1"/>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LFP User Evaluation</a:t>
            </a:r>
            <a:endParaRPr/>
          </a:p>
        </p:txBody>
      </p:sp>
      <p:sp>
        <p:nvSpPr>
          <p:cNvPr id="132" name="Google Shape;132;p9"/>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33" name="Google Shape;133;p9"/>
          <p:cNvSpPr txBox="1"/>
          <p:nvPr/>
        </p:nvSpPr>
        <p:spPr>
          <a:xfrm>
            <a:off x="477825" y="1783675"/>
            <a:ext cx="6654600" cy="27558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15000"/>
              </a:lnSpc>
              <a:spcBef>
                <a:spcPts val="0"/>
              </a:spcBef>
              <a:spcAft>
                <a:spcPts val="0"/>
              </a:spcAft>
              <a:buClr>
                <a:srgbClr val="666666"/>
              </a:buClr>
              <a:buSzPts val="1500"/>
              <a:buFont typeface="Chivo Light"/>
              <a:buChar char="●"/>
            </a:pPr>
            <a:r>
              <a:rPr lang="en-US" sz="2000">
                <a:solidFill>
                  <a:srgbClr val="666666"/>
                </a:solidFill>
                <a:latin typeface="Chivo Light"/>
                <a:ea typeface="Chivo Light"/>
                <a:cs typeface="Chivo Light"/>
                <a:sym typeface="Chivo Light"/>
              </a:rPr>
              <a:t>We asked family members to </a:t>
            </a:r>
            <a:r>
              <a:rPr lang="en-US" sz="2000">
                <a:solidFill>
                  <a:srgbClr val="666666"/>
                </a:solidFill>
                <a:latin typeface="Chivo Light"/>
                <a:ea typeface="Chivo Light"/>
                <a:cs typeface="Chivo Light"/>
                <a:sym typeface="Chivo Light"/>
              </a:rPr>
              <a:t>perform</a:t>
            </a:r>
            <a:r>
              <a:rPr lang="en-US" sz="2000">
                <a:solidFill>
                  <a:srgbClr val="666666"/>
                </a:solidFill>
                <a:latin typeface="Chivo Light"/>
                <a:ea typeface="Chivo Light"/>
                <a:cs typeface="Chivo Light"/>
                <a:sym typeface="Chivo Light"/>
              </a:rPr>
              <a:t> tasks defined as scenarios </a:t>
            </a:r>
            <a:endParaRPr sz="2000">
              <a:solidFill>
                <a:srgbClr val="666666"/>
              </a:solidFill>
              <a:latin typeface="Chivo Light"/>
              <a:ea typeface="Chivo Light"/>
              <a:cs typeface="Chivo Light"/>
              <a:sym typeface="Chivo Light"/>
            </a:endParaRPr>
          </a:p>
          <a:p>
            <a:pPr indent="-323850" lvl="0" marL="457200" marR="0" rtl="0" algn="l">
              <a:lnSpc>
                <a:spcPct val="115000"/>
              </a:lnSpc>
              <a:spcBef>
                <a:spcPts val="0"/>
              </a:spcBef>
              <a:spcAft>
                <a:spcPts val="0"/>
              </a:spcAft>
              <a:buClr>
                <a:srgbClr val="666666"/>
              </a:buClr>
              <a:buSzPts val="1500"/>
              <a:buFont typeface="Chivo Light"/>
              <a:buChar char="●"/>
            </a:pPr>
            <a:r>
              <a:rPr lang="en-US" sz="2000">
                <a:solidFill>
                  <a:srgbClr val="666666"/>
                </a:solidFill>
                <a:latin typeface="Chivo Light"/>
                <a:ea typeface="Chivo Light"/>
                <a:cs typeface="Chivo Light"/>
                <a:sym typeface="Chivo Light"/>
              </a:rPr>
              <a:t>10 </a:t>
            </a:r>
            <a:r>
              <a:rPr lang="en-US" sz="2000">
                <a:solidFill>
                  <a:srgbClr val="666666"/>
                </a:solidFill>
                <a:latin typeface="Chivo Light"/>
                <a:ea typeface="Chivo Light"/>
                <a:cs typeface="Chivo Light"/>
                <a:sym typeface="Chivo Light"/>
              </a:rPr>
              <a:t>participants</a:t>
            </a:r>
            <a:r>
              <a:rPr lang="en-US" sz="2000">
                <a:solidFill>
                  <a:srgbClr val="666666"/>
                </a:solidFill>
                <a:latin typeface="Chivo Light"/>
                <a:ea typeface="Chivo Light"/>
                <a:cs typeface="Chivo Light"/>
                <a:sym typeface="Chivo Light"/>
              </a:rPr>
              <a:t> of different profile, younger siblings and parents</a:t>
            </a:r>
            <a:endParaRPr sz="2000">
              <a:solidFill>
                <a:srgbClr val="666666"/>
              </a:solidFill>
              <a:latin typeface="Chivo Light"/>
              <a:ea typeface="Chivo Light"/>
              <a:cs typeface="Chivo Light"/>
              <a:sym typeface="Chivo Light"/>
            </a:endParaRPr>
          </a:p>
          <a:p>
            <a:pPr indent="-323850" lvl="0" marL="457200" marR="0" rtl="0" algn="l">
              <a:lnSpc>
                <a:spcPct val="115000"/>
              </a:lnSpc>
              <a:spcBef>
                <a:spcPts val="0"/>
              </a:spcBef>
              <a:spcAft>
                <a:spcPts val="0"/>
              </a:spcAft>
              <a:buClr>
                <a:srgbClr val="666666"/>
              </a:buClr>
              <a:buSzPts val="1500"/>
              <a:buFont typeface="Chivo Light"/>
              <a:buChar char="●"/>
            </a:pPr>
            <a:r>
              <a:rPr lang="en-US" sz="2000">
                <a:solidFill>
                  <a:srgbClr val="666666"/>
                </a:solidFill>
                <a:latin typeface="Chivo Light"/>
                <a:ea typeface="Chivo Light"/>
                <a:cs typeface="Chivo Light"/>
                <a:sym typeface="Chivo Light"/>
              </a:rPr>
              <a:t>All of them had different cooking background, but none of them had problem with using the application</a:t>
            </a:r>
            <a:endParaRPr sz="2000">
              <a:solidFill>
                <a:srgbClr val="666666"/>
              </a:solidFill>
              <a:latin typeface="Chivo Light"/>
              <a:ea typeface="Chivo Light"/>
              <a:cs typeface="Chivo Light"/>
              <a:sym typeface="Chivo Light"/>
            </a:endParaRPr>
          </a:p>
          <a:p>
            <a:pPr indent="0" lvl="1" marL="457200" marR="0" rtl="0" algn="l">
              <a:spcBef>
                <a:spcPts val="0"/>
              </a:spcBef>
              <a:spcAft>
                <a:spcPts val="0"/>
              </a:spcAft>
              <a:buNone/>
            </a:pPr>
            <a:r>
              <a:t/>
            </a:r>
            <a:endParaRPr/>
          </a:p>
          <a:p>
            <a:pPr indent="0" lvl="1" marL="457200" marR="0" rtl="0" algn="l">
              <a:spcBef>
                <a:spcPts val="0"/>
              </a:spcBef>
              <a:spcAft>
                <a:spcPts val="0"/>
              </a:spcAft>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134" name="Google Shape;134;p9"/>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5" name="Google Shape;135;p9"/>
          <p:cNvPicPr preferRelativeResize="0"/>
          <p:nvPr/>
        </p:nvPicPr>
        <p:blipFill>
          <a:blip r:embed="rId3">
            <a:alphaModFix/>
          </a:blip>
          <a:stretch>
            <a:fillRect/>
          </a:stretch>
        </p:blipFill>
        <p:spPr>
          <a:xfrm>
            <a:off x="7132424" y="2922400"/>
            <a:ext cx="4123652" cy="286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g87eb888e13_4_51"/>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LFP User Evaluation</a:t>
            </a:r>
            <a:endParaRPr/>
          </a:p>
        </p:txBody>
      </p:sp>
      <p:sp>
        <p:nvSpPr>
          <p:cNvPr id="142" name="Google Shape;142;g87eb888e13_4_51"/>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43" name="Google Shape;143;g87eb888e13_4_51"/>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4" name="Google Shape;144;g87eb888e13_4_51"/>
          <p:cNvSpPr txBox="1"/>
          <p:nvPr/>
        </p:nvSpPr>
        <p:spPr>
          <a:xfrm>
            <a:off x="895350" y="2163825"/>
            <a:ext cx="557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66666"/>
                </a:solidFill>
                <a:latin typeface="Chivo Light"/>
                <a:ea typeface="Chivo Light"/>
                <a:cs typeface="Chivo Light"/>
                <a:sym typeface="Chivo Light"/>
              </a:rPr>
              <a:t>Feedback:</a:t>
            </a:r>
            <a:endParaRPr sz="2800">
              <a:solidFill>
                <a:srgbClr val="666666"/>
              </a:solidFill>
              <a:latin typeface="Chivo Light"/>
              <a:ea typeface="Chivo Light"/>
              <a:cs typeface="Chivo Light"/>
              <a:sym typeface="Chivo Light"/>
            </a:endParaRPr>
          </a:p>
          <a:p>
            <a:pPr indent="0" lvl="0" marL="0" rtl="0" algn="l">
              <a:spcBef>
                <a:spcPts val="0"/>
              </a:spcBef>
              <a:spcAft>
                <a:spcPts val="0"/>
              </a:spcAft>
              <a:buNone/>
            </a:pPr>
            <a:r>
              <a:t/>
            </a:r>
            <a:endParaRPr b="1" sz="2800">
              <a:solidFill>
                <a:srgbClr val="3A3838"/>
              </a:solidFill>
              <a:latin typeface="Quattrocento Sans"/>
              <a:ea typeface="Quattrocento Sans"/>
              <a:cs typeface="Quattrocento Sans"/>
              <a:sym typeface="Quattrocento Sans"/>
            </a:endParaRPr>
          </a:p>
          <a:p>
            <a:pPr indent="-323850" lvl="0" marL="457200" rtl="0" algn="l">
              <a:spcBef>
                <a:spcPts val="0"/>
              </a:spcBef>
              <a:spcAft>
                <a:spcPts val="0"/>
              </a:spcAft>
              <a:buClr>
                <a:srgbClr val="666666"/>
              </a:buClr>
              <a:buSzPts val="1500"/>
              <a:buFont typeface="Chivo Light"/>
              <a:buChar char="●"/>
            </a:pPr>
            <a:r>
              <a:rPr lang="en-US" sz="2100">
                <a:solidFill>
                  <a:srgbClr val="666666"/>
                </a:solidFill>
                <a:latin typeface="Chivo Light"/>
                <a:ea typeface="Chivo Light"/>
                <a:cs typeface="Chivo Light"/>
                <a:sym typeface="Chivo Light"/>
              </a:rPr>
              <a:t>Add custom recipe</a:t>
            </a:r>
            <a:endParaRPr sz="2100">
              <a:solidFill>
                <a:srgbClr val="666666"/>
              </a:solidFill>
              <a:latin typeface="Chivo Light"/>
              <a:ea typeface="Chivo Light"/>
              <a:cs typeface="Chivo Light"/>
              <a:sym typeface="Chivo Light"/>
            </a:endParaRPr>
          </a:p>
          <a:p>
            <a:pPr indent="-323850" lvl="0" marL="457200" rtl="0" algn="l">
              <a:spcBef>
                <a:spcPts val="0"/>
              </a:spcBef>
              <a:spcAft>
                <a:spcPts val="0"/>
              </a:spcAft>
              <a:buClr>
                <a:srgbClr val="666666"/>
              </a:buClr>
              <a:buSzPts val="1500"/>
              <a:buFont typeface="Chivo Light"/>
              <a:buChar char="●"/>
            </a:pPr>
            <a:r>
              <a:rPr lang="en-US" sz="2100">
                <a:solidFill>
                  <a:srgbClr val="666666"/>
                </a:solidFill>
                <a:latin typeface="Chivo Light"/>
                <a:ea typeface="Chivo Light"/>
                <a:cs typeface="Chivo Light"/>
                <a:sym typeface="Chivo Light"/>
              </a:rPr>
              <a:t>Show the chosen  ingredients </a:t>
            </a:r>
            <a:endParaRPr sz="2100">
              <a:solidFill>
                <a:srgbClr val="666666"/>
              </a:solidFill>
              <a:latin typeface="Chivo Light"/>
              <a:ea typeface="Chivo Light"/>
              <a:cs typeface="Chivo Light"/>
              <a:sym typeface="Chivo Light"/>
            </a:endParaRPr>
          </a:p>
          <a:p>
            <a:pPr indent="-323850" lvl="0" marL="457200" rtl="0" algn="l">
              <a:spcBef>
                <a:spcPts val="0"/>
              </a:spcBef>
              <a:spcAft>
                <a:spcPts val="0"/>
              </a:spcAft>
              <a:buClr>
                <a:srgbClr val="666666"/>
              </a:buClr>
              <a:buSzPts val="1500"/>
              <a:buFont typeface="Chivo Light"/>
              <a:buChar char="●"/>
            </a:pPr>
            <a:r>
              <a:rPr lang="en-US" sz="2100">
                <a:solidFill>
                  <a:srgbClr val="666666"/>
                </a:solidFill>
                <a:latin typeface="Chivo Light"/>
                <a:ea typeface="Chivo Light"/>
                <a:cs typeface="Chivo Light"/>
                <a:sym typeface="Chivo Light"/>
              </a:rPr>
              <a:t>See all chosen ingredients</a:t>
            </a:r>
            <a:endParaRPr sz="2100">
              <a:solidFill>
                <a:srgbClr val="666666"/>
              </a:solidFill>
              <a:latin typeface="Chivo Light"/>
              <a:ea typeface="Chivo Light"/>
              <a:cs typeface="Chivo Light"/>
              <a:sym typeface="Chivo Light"/>
            </a:endParaRPr>
          </a:p>
        </p:txBody>
      </p:sp>
      <p:pic>
        <p:nvPicPr>
          <p:cNvPr id="145" name="Google Shape;145;g87eb888e13_4_51"/>
          <p:cNvPicPr preferRelativeResize="0"/>
          <p:nvPr/>
        </p:nvPicPr>
        <p:blipFill>
          <a:blip r:embed="rId3">
            <a:alphaModFix/>
          </a:blip>
          <a:stretch>
            <a:fillRect/>
          </a:stretch>
        </p:blipFill>
        <p:spPr>
          <a:xfrm>
            <a:off x="5964225" y="2163827"/>
            <a:ext cx="5027075" cy="36378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Platform Used for the Functional Prototype</a:t>
            </a:r>
            <a:endParaRPr/>
          </a:p>
        </p:txBody>
      </p:sp>
      <p:sp>
        <p:nvSpPr>
          <p:cNvPr id="152" name="Google Shape;152;p10"/>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53" name="Google Shape;153;p10"/>
          <p:cNvSpPr txBox="1"/>
          <p:nvPr/>
        </p:nvSpPr>
        <p:spPr>
          <a:xfrm>
            <a:off x="521200" y="2377475"/>
            <a:ext cx="9195000" cy="1507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Windows Presentation Foundation (WPF) in Visual Studio 2019 was used to develop the application</a:t>
            </a:r>
            <a:endParaRPr sz="20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Based on XAML and C#</a:t>
            </a:r>
            <a:endParaRPr sz="20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Github repository to manage the project</a:t>
            </a:r>
            <a:endParaRPr sz="2000">
              <a:solidFill>
                <a:srgbClr val="666666"/>
              </a:solidFill>
              <a:latin typeface="Chivo Light"/>
              <a:ea typeface="Chivo Light"/>
              <a:cs typeface="Chivo Light"/>
              <a:sym typeface="Chivo Light"/>
            </a:endParaRPr>
          </a:p>
          <a:p>
            <a:pPr indent="-158750" lvl="1" marL="74295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Quattrocento Sans"/>
              <a:ea typeface="Quattrocento Sans"/>
              <a:cs typeface="Quattrocento Sans"/>
              <a:sym typeface="Quattrocento Sans"/>
            </a:endParaRPr>
          </a:p>
          <a:p>
            <a:pPr indent="-158750" lvl="1" marL="74295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154" name="Google Shape;154;p10"/>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5" name="Google Shape;155;p10"/>
          <p:cNvPicPr preferRelativeResize="0"/>
          <p:nvPr/>
        </p:nvPicPr>
        <p:blipFill>
          <a:blip r:embed="rId3">
            <a:alphaModFix/>
          </a:blip>
          <a:stretch>
            <a:fillRect/>
          </a:stretch>
        </p:blipFill>
        <p:spPr>
          <a:xfrm>
            <a:off x="6754925" y="3113375"/>
            <a:ext cx="5518675" cy="2603100"/>
          </a:xfrm>
          <a:prstGeom prst="rect">
            <a:avLst/>
          </a:prstGeom>
          <a:noFill/>
          <a:ln>
            <a:noFill/>
          </a:ln>
        </p:spPr>
      </p:pic>
      <p:pic>
        <p:nvPicPr>
          <p:cNvPr id="156" name="Google Shape;156;p10"/>
          <p:cNvPicPr preferRelativeResize="0"/>
          <p:nvPr/>
        </p:nvPicPr>
        <p:blipFill>
          <a:blip r:embed="rId4">
            <a:alphaModFix/>
          </a:blip>
          <a:stretch>
            <a:fillRect/>
          </a:stretch>
        </p:blipFill>
        <p:spPr>
          <a:xfrm>
            <a:off x="1125825" y="4328313"/>
            <a:ext cx="1621187" cy="1621187"/>
          </a:xfrm>
          <a:prstGeom prst="rect">
            <a:avLst/>
          </a:prstGeom>
          <a:noFill/>
          <a:ln>
            <a:noFill/>
          </a:ln>
        </p:spPr>
      </p:pic>
      <p:pic>
        <p:nvPicPr>
          <p:cNvPr id="157" name="Google Shape;157;p10"/>
          <p:cNvPicPr preferRelativeResize="0"/>
          <p:nvPr/>
        </p:nvPicPr>
        <p:blipFill>
          <a:blip r:embed="rId5">
            <a:alphaModFix/>
          </a:blip>
          <a:stretch>
            <a:fillRect/>
          </a:stretch>
        </p:blipFill>
        <p:spPr>
          <a:xfrm>
            <a:off x="4138313" y="4229825"/>
            <a:ext cx="1818176" cy="1818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87eb888e13_4_64"/>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Functional Prototype</a:t>
            </a:r>
            <a:endParaRPr/>
          </a:p>
        </p:txBody>
      </p:sp>
      <p:sp>
        <p:nvSpPr>
          <p:cNvPr id="164" name="Google Shape;164;g87eb888e13_4_64"/>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65" name="Google Shape;165;g87eb888e13_4_64"/>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6" name="Google Shape;166;g87eb888e13_4_64"/>
          <p:cNvPicPr preferRelativeResize="0"/>
          <p:nvPr/>
        </p:nvPicPr>
        <p:blipFill>
          <a:blip r:embed="rId3">
            <a:alphaModFix/>
          </a:blip>
          <a:stretch>
            <a:fillRect/>
          </a:stretch>
        </p:blipFill>
        <p:spPr>
          <a:xfrm>
            <a:off x="1781175" y="1744701"/>
            <a:ext cx="8931225" cy="460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User Evaluation of the Functional Prototype</a:t>
            </a:r>
            <a:endParaRPr/>
          </a:p>
        </p:txBody>
      </p:sp>
      <p:sp>
        <p:nvSpPr>
          <p:cNvPr id="173" name="Google Shape;173;p11"/>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74" name="Google Shape;174;p11"/>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5" name="Google Shape;175;p11"/>
          <p:cNvSpPr txBox="1"/>
          <p:nvPr/>
        </p:nvSpPr>
        <p:spPr>
          <a:xfrm>
            <a:off x="521200" y="2061700"/>
            <a:ext cx="10104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666666"/>
                </a:solidFill>
                <a:latin typeface="Chivo Light"/>
                <a:ea typeface="Chivo Light"/>
                <a:cs typeface="Chivo Light"/>
                <a:sym typeface="Chivo Light"/>
              </a:rPr>
              <a:t>Create an account and login, navigate to the home screen</a:t>
            </a:r>
            <a:endParaRPr sz="2200">
              <a:solidFill>
                <a:srgbClr val="666666"/>
              </a:solidFill>
              <a:latin typeface="Chivo Light"/>
              <a:ea typeface="Chivo Light"/>
              <a:cs typeface="Chivo Light"/>
              <a:sym typeface="Chivo Light"/>
            </a:endParaRPr>
          </a:p>
        </p:txBody>
      </p:sp>
      <p:pic>
        <p:nvPicPr>
          <p:cNvPr id="176" name="Google Shape;176;p11"/>
          <p:cNvPicPr preferRelativeResize="0"/>
          <p:nvPr/>
        </p:nvPicPr>
        <p:blipFill rotWithShape="1">
          <a:blip r:embed="rId3">
            <a:alphaModFix/>
          </a:blip>
          <a:srcRect b="2066" l="981" r="863" t="2267"/>
          <a:stretch/>
        </p:blipFill>
        <p:spPr>
          <a:xfrm>
            <a:off x="2017575" y="2822850"/>
            <a:ext cx="7548225" cy="32671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g87eb888e13_4_8"/>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User Evaluation of the Functional Prototype</a:t>
            </a:r>
            <a:endParaRPr/>
          </a:p>
        </p:txBody>
      </p:sp>
      <p:sp>
        <p:nvSpPr>
          <p:cNvPr id="183" name="Google Shape;183;g87eb888e13_4_8"/>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84" name="Google Shape;184;g87eb888e13_4_8"/>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5" name="Google Shape;185;g87eb888e13_4_8"/>
          <p:cNvSpPr txBox="1"/>
          <p:nvPr/>
        </p:nvSpPr>
        <p:spPr>
          <a:xfrm>
            <a:off x="521200" y="2061700"/>
            <a:ext cx="10104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666666"/>
                </a:solidFill>
                <a:latin typeface="Chivo Light"/>
                <a:ea typeface="Chivo Light"/>
                <a:cs typeface="Chivo Light"/>
                <a:sym typeface="Chivo Light"/>
              </a:rPr>
              <a:t>Choose Ingredients</a:t>
            </a:r>
            <a:endParaRPr sz="2200">
              <a:solidFill>
                <a:srgbClr val="666666"/>
              </a:solidFill>
              <a:latin typeface="Chivo Light"/>
              <a:ea typeface="Chivo Light"/>
              <a:cs typeface="Chivo Light"/>
              <a:sym typeface="Chivo Light"/>
            </a:endParaRPr>
          </a:p>
        </p:txBody>
      </p:sp>
      <p:pic>
        <p:nvPicPr>
          <p:cNvPr id="186" name="Google Shape;186;g87eb888e13_4_8"/>
          <p:cNvPicPr preferRelativeResize="0"/>
          <p:nvPr/>
        </p:nvPicPr>
        <p:blipFill rotWithShape="1">
          <a:blip r:embed="rId3">
            <a:alphaModFix/>
          </a:blip>
          <a:srcRect b="1790" l="1001" r="853" t="1935"/>
          <a:stretch/>
        </p:blipFill>
        <p:spPr>
          <a:xfrm>
            <a:off x="2111213" y="2701900"/>
            <a:ext cx="6924875" cy="32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87eb888e13_4_17"/>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User Evaluation of the Functional Prototype</a:t>
            </a:r>
            <a:endParaRPr/>
          </a:p>
        </p:txBody>
      </p:sp>
      <p:sp>
        <p:nvSpPr>
          <p:cNvPr id="193" name="Google Shape;193;g87eb888e13_4_17"/>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94" name="Google Shape;194;g87eb888e13_4_17"/>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5" name="Google Shape;195;g87eb888e13_4_17"/>
          <p:cNvSpPr txBox="1"/>
          <p:nvPr/>
        </p:nvSpPr>
        <p:spPr>
          <a:xfrm>
            <a:off x="521200" y="2061700"/>
            <a:ext cx="10104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666666"/>
                </a:solidFill>
                <a:latin typeface="Chivo Light"/>
                <a:ea typeface="Chivo Light"/>
                <a:cs typeface="Chivo Light"/>
                <a:sym typeface="Chivo Light"/>
              </a:rPr>
              <a:t>Get Recipe</a:t>
            </a:r>
            <a:endParaRPr sz="2200">
              <a:solidFill>
                <a:srgbClr val="666666"/>
              </a:solidFill>
              <a:latin typeface="Chivo Light"/>
              <a:ea typeface="Chivo Light"/>
              <a:cs typeface="Chivo Light"/>
              <a:sym typeface="Chivo Light"/>
            </a:endParaRPr>
          </a:p>
        </p:txBody>
      </p:sp>
      <p:pic>
        <p:nvPicPr>
          <p:cNvPr id="196" name="Google Shape;196;g87eb888e13_4_17"/>
          <p:cNvPicPr preferRelativeResize="0"/>
          <p:nvPr/>
        </p:nvPicPr>
        <p:blipFill rotWithShape="1">
          <a:blip r:embed="rId3">
            <a:alphaModFix/>
          </a:blip>
          <a:srcRect b="0" l="814" r="1079" t="2075"/>
          <a:stretch/>
        </p:blipFill>
        <p:spPr>
          <a:xfrm>
            <a:off x="2159175" y="2588925"/>
            <a:ext cx="7619725" cy="337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87eb888e13_4_26"/>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User Evaluation of the Functional Prototype</a:t>
            </a:r>
            <a:endParaRPr/>
          </a:p>
        </p:txBody>
      </p:sp>
      <p:sp>
        <p:nvSpPr>
          <p:cNvPr id="203" name="Google Shape;203;g87eb888e13_4_26"/>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204" name="Google Shape;204;g87eb888e13_4_26"/>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5" name="Google Shape;205;g87eb888e13_4_26"/>
          <p:cNvSpPr txBox="1"/>
          <p:nvPr/>
        </p:nvSpPr>
        <p:spPr>
          <a:xfrm>
            <a:off x="521200" y="2061700"/>
            <a:ext cx="10104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666666"/>
                </a:solidFill>
                <a:latin typeface="Chivo Light"/>
                <a:ea typeface="Chivo Light"/>
                <a:cs typeface="Chivo Light"/>
                <a:sym typeface="Chivo Light"/>
              </a:rPr>
              <a:t>Add Recipe</a:t>
            </a:r>
            <a:endParaRPr sz="2200">
              <a:solidFill>
                <a:srgbClr val="666666"/>
              </a:solidFill>
              <a:latin typeface="Chivo Light"/>
              <a:ea typeface="Chivo Light"/>
              <a:cs typeface="Chivo Light"/>
              <a:sym typeface="Chivo Light"/>
            </a:endParaRPr>
          </a:p>
        </p:txBody>
      </p:sp>
      <p:pic>
        <p:nvPicPr>
          <p:cNvPr id="206" name="Google Shape;206;g87eb888e13_4_26"/>
          <p:cNvPicPr preferRelativeResize="0"/>
          <p:nvPr/>
        </p:nvPicPr>
        <p:blipFill rotWithShape="1">
          <a:blip r:embed="rId3">
            <a:alphaModFix/>
          </a:blip>
          <a:srcRect b="1370" l="882" r="0" t="0"/>
          <a:stretch/>
        </p:blipFill>
        <p:spPr>
          <a:xfrm>
            <a:off x="2070675" y="2574600"/>
            <a:ext cx="7978900" cy="350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87eb888e13_4_39"/>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User Evaluation of the Functional Prototype</a:t>
            </a:r>
            <a:endParaRPr/>
          </a:p>
        </p:txBody>
      </p:sp>
      <p:sp>
        <p:nvSpPr>
          <p:cNvPr id="213" name="Google Shape;213;g87eb888e13_4_39"/>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214" name="Google Shape;214;g87eb888e13_4_39"/>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5" name="Google Shape;215;g87eb888e13_4_39"/>
          <p:cNvSpPr txBox="1"/>
          <p:nvPr/>
        </p:nvSpPr>
        <p:spPr>
          <a:xfrm>
            <a:off x="407250" y="2094100"/>
            <a:ext cx="5925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66666"/>
                </a:solidFill>
                <a:latin typeface="Chivo Light"/>
                <a:ea typeface="Chivo Light"/>
                <a:cs typeface="Chivo Light"/>
                <a:sym typeface="Chivo Light"/>
              </a:rPr>
              <a:t>Feedback:</a:t>
            </a:r>
            <a:endParaRPr sz="2800">
              <a:solidFill>
                <a:srgbClr val="666666"/>
              </a:solidFill>
              <a:latin typeface="Chivo Light"/>
              <a:ea typeface="Chivo Light"/>
              <a:cs typeface="Chivo Light"/>
              <a:sym typeface="Chivo Light"/>
            </a:endParaRPr>
          </a:p>
          <a:p>
            <a:pPr indent="0" lvl="0" marL="0" rtl="0" algn="l">
              <a:spcBef>
                <a:spcPts val="0"/>
              </a:spcBef>
              <a:spcAft>
                <a:spcPts val="0"/>
              </a:spcAft>
              <a:buNone/>
            </a:pPr>
            <a:r>
              <a:t/>
            </a:r>
            <a:endParaRPr b="1" sz="2800">
              <a:solidFill>
                <a:srgbClr val="3A3838"/>
              </a:solidFill>
              <a:latin typeface="Quattrocento Sans"/>
              <a:ea typeface="Quattrocento Sans"/>
              <a:cs typeface="Quattrocento Sans"/>
              <a:sym typeface="Quattrocento Sans"/>
            </a:endParaRPr>
          </a:p>
          <a:p>
            <a:pPr indent="-323850" lvl="0" marL="457200" rtl="0" algn="l">
              <a:spcBef>
                <a:spcPts val="0"/>
              </a:spcBef>
              <a:spcAft>
                <a:spcPts val="0"/>
              </a:spcAft>
              <a:buClr>
                <a:srgbClr val="3A3838"/>
              </a:buClr>
              <a:buSzPts val="1500"/>
              <a:buFont typeface="Chivo Light"/>
              <a:buChar char="●"/>
            </a:pPr>
            <a:r>
              <a:rPr lang="en-US" sz="2300">
                <a:solidFill>
                  <a:srgbClr val="3A3838"/>
                </a:solidFill>
                <a:latin typeface="Chivo Light"/>
                <a:ea typeface="Chivo Light"/>
                <a:cs typeface="Chivo Light"/>
                <a:sym typeface="Chivo Light"/>
              </a:rPr>
              <a:t>Page “Add ingredients” with less information</a:t>
            </a:r>
            <a:endParaRPr sz="2300">
              <a:solidFill>
                <a:srgbClr val="3A3838"/>
              </a:solidFill>
              <a:latin typeface="Chivo Light"/>
              <a:ea typeface="Chivo Light"/>
              <a:cs typeface="Chivo Light"/>
              <a:sym typeface="Chivo Light"/>
            </a:endParaRPr>
          </a:p>
          <a:p>
            <a:pPr indent="-323850" lvl="0" marL="457200" rtl="0" algn="l">
              <a:spcBef>
                <a:spcPts val="0"/>
              </a:spcBef>
              <a:spcAft>
                <a:spcPts val="0"/>
              </a:spcAft>
              <a:buClr>
                <a:srgbClr val="3A3838"/>
              </a:buClr>
              <a:buSzPts val="1500"/>
              <a:buFont typeface="Chivo Light"/>
              <a:buChar char="●"/>
            </a:pPr>
            <a:r>
              <a:rPr lang="en-US" sz="2300">
                <a:solidFill>
                  <a:srgbClr val="3A3838"/>
                </a:solidFill>
                <a:latin typeface="Chivo Light"/>
                <a:ea typeface="Chivo Light"/>
                <a:cs typeface="Chivo Light"/>
                <a:sym typeface="Chivo Light"/>
              </a:rPr>
              <a:t>More explicit categories</a:t>
            </a:r>
            <a:endParaRPr sz="2300">
              <a:solidFill>
                <a:srgbClr val="3A3838"/>
              </a:solidFill>
              <a:latin typeface="Chivo Light"/>
              <a:ea typeface="Chivo Light"/>
              <a:cs typeface="Chivo Light"/>
              <a:sym typeface="Chivo Light"/>
            </a:endParaRPr>
          </a:p>
        </p:txBody>
      </p:sp>
      <p:pic>
        <p:nvPicPr>
          <p:cNvPr id="216" name="Google Shape;216;g87eb888e13_4_39"/>
          <p:cNvPicPr preferRelativeResize="0"/>
          <p:nvPr/>
        </p:nvPicPr>
        <p:blipFill>
          <a:blip r:embed="rId3">
            <a:alphaModFix/>
          </a:blip>
          <a:stretch>
            <a:fillRect/>
          </a:stretch>
        </p:blipFill>
        <p:spPr>
          <a:xfrm>
            <a:off x="5660400" y="3630326"/>
            <a:ext cx="5424600" cy="2325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Future Work</a:t>
            </a:r>
            <a:endParaRPr/>
          </a:p>
        </p:txBody>
      </p:sp>
      <p:sp>
        <p:nvSpPr>
          <p:cNvPr id="223" name="Google Shape;223;p13"/>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224" name="Google Shape;224;p13"/>
          <p:cNvSpPr txBox="1"/>
          <p:nvPr/>
        </p:nvSpPr>
        <p:spPr>
          <a:xfrm>
            <a:off x="531975" y="1867750"/>
            <a:ext cx="8290500" cy="2379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300">
                <a:solidFill>
                  <a:srgbClr val="666666"/>
                </a:solidFill>
                <a:latin typeface="Chivo Light"/>
                <a:ea typeface="Chivo Light"/>
                <a:cs typeface="Chivo Light"/>
                <a:sym typeface="Chivo Light"/>
              </a:rPr>
              <a:t>CookIt has some room for </a:t>
            </a:r>
            <a:r>
              <a:rPr lang="en-US" sz="2300">
                <a:solidFill>
                  <a:srgbClr val="666666"/>
                </a:solidFill>
                <a:latin typeface="Chivo Light"/>
                <a:ea typeface="Chivo Light"/>
                <a:cs typeface="Chivo Light"/>
                <a:sym typeface="Chivo Light"/>
              </a:rPr>
              <a:t>improvement</a:t>
            </a:r>
            <a:r>
              <a:rPr lang="en-US" sz="2300">
                <a:solidFill>
                  <a:srgbClr val="666666"/>
                </a:solidFill>
                <a:latin typeface="Chivo Light"/>
                <a:ea typeface="Chivo Light"/>
                <a:cs typeface="Chivo Light"/>
                <a:sym typeface="Chivo Light"/>
              </a:rPr>
              <a:t> in the future</a:t>
            </a:r>
            <a:endParaRPr sz="23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More recipes</a:t>
            </a:r>
            <a:endParaRPr sz="20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More ingredients</a:t>
            </a:r>
            <a:endParaRPr sz="20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Improve, user interaction</a:t>
            </a:r>
            <a:endParaRPr sz="2000">
              <a:solidFill>
                <a:srgbClr val="666666"/>
              </a:solidFill>
              <a:latin typeface="Chivo Light"/>
              <a:ea typeface="Chivo Light"/>
              <a:cs typeface="Chivo Light"/>
              <a:sym typeface="Chivo Light"/>
            </a:endParaRPr>
          </a:p>
          <a:p>
            <a:pPr indent="-285750" lvl="0" marL="285750" marR="0" rtl="0" algn="l">
              <a:lnSpc>
                <a:spcPct val="115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Develop backend of the application</a:t>
            </a:r>
            <a:endParaRPr sz="2000">
              <a:solidFill>
                <a:srgbClr val="666666"/>
              </a:solidFill>
              <a:latin typeface="Chivo Light"/>
              <a:ea typeface="Chivo Light"/>
              <a:cs typeface="Chivo Light"/>
              <a:sym typeface="Chivo Light"/>
            </a:endParaRPr>
          </a:p>
        </p:txBody>
      </p:sp>
      <p:sp>
        <p:nvSpPr>
          <p:cNvPr id="225" name="Google Shape;225;p13"/>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6" name="Google Shape;226;p13"/>
          <p:cNvPicPr preferRelativeResize="0"/>
          <p:nvPr/>
        </p:nvPicPr>
        <p:blipFill>
          <a:blip r:embed="rId3">
            <a:alphaModFix/>
          </a:blip>
          <a:stretch>
            <a:fillRect/>
          </a:stretch>
        </p:blipFill>
        <p:spPr>
          <a:xfrm>
            <a:off x="5575650" y="2534850"/>
            <a:ext cx="5503652" cy="3669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2"/>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latin typeface="Quattrocento Sans"/>
                <a:ea typeface="Quattrocento Sans"/>
                <a:cs typeface="Quattrocento Sans"/>
                <a:sym typeface="Quattrocento Sans"/>
              </a:rPr>
              <a:t>Introduction</a:t>
            </a:r>
            <a:endParaRPr>
              <a:latin typeface="Quattrocento Sans"/>
              <a:ea typeface="Quattrocento Sans"/>
              <a:cs typeface="Quattrocento Sans"/>
              <a:sym typeface="Quattrocento Sans"/>
            </a:endParaRPr>
          </a:p>
        </p:txBody>
      </p:sp>
      <p:sp>
        <p:nvSpPr>
          <p:cNvPr id="53" name="Google Shape;53;p2"/>
          <p:cNvSpPr txBox="1"/>
          <p:nvPr/>
        </p:nvSpPr>
        <p:spPr>
          <a:xfrm>
            <a:off x="521200" y="2078275"/>
            <a:ext cx="4616100" cy="3871500"/>
          </a:xfrm>
          <a:prstGeom prst="rect">
            <a:avLst/>
          </a:prstGeom>
          <a:noFill/>
          <a:ln>
            <a:noFill/>
          </a:ln>
        </p:spPr>
        <p:txBody>
          <a:bodyPr anchorCtr="0" anchor="t" bIns="45700" lIns="91425" spcFirstLastPara="1" rIns="91425" wrap="square" tIns="45700">
            <a:normAutofit/>
          </a:bodyPr>
          <a:lstStyle/>
          <a:p>
            <a:pPr indent="-304800" lvl="0" marL="285750" marR="0" rtl="0" algn="l">
              <a:lnSpc>
                <a:spcPct val="150000"/>
              </a:lnSpc>
              <a:spcBef>
                <a:spcPts val="2000"/>
              </a:spcBef>
              <a:spcAft>
                <a:spcPts val="0"/>
              </a:spcAft>
              <a:buClr>
                <a:srgbClr val="666666"/>
              </a:buClr>
              <a:buSzPts val="1500"/>
              <a:buFont typeface="Chivo Light"/>
              <a:buChar char="•"/>
            </a:pPr>
            <a:r>
              <a:rPr lang="en-US" sz="1800">
                <a:solidFill>
                  <a:srgbClr val="666666"/>
                </a:solidFill>
                <a:latin typeface="Chivo Light"/>
                <a:ea typeface="Chivo Light"/>
                <a:cs typeface="Chivo Light"/>
                <a:sym typeface="Chivo Light"/>
              </a:rPr>
              <a:t>Quarantine times are difficult</a:t>
            </a:r>
            <a:endParaRPr sz="1800">
              <a:solidFill>
                <a:srgbClr val="666666"/>
              </a:solidFill>
              <a:latin typeface="Chivo Light"/>
              <a:ea typeface="Chivo Light"/>
              <a:cs typeface="Chivo Light"/>
              <a:sym typeface="Chivo Light"/>
            </a:endParaRPr>
          </a:p>
          <a:p>
            <a:pPr indent="-304800" lvl="0" marL="285750" marR="0" rtl="0" algn="l">
              <a:lnSpc>
                <a:spcPct val="150000"/>
              </a:lnSpc>
              <a:spcBef>
                <a:spcPts val="2000"/>
              </a:spcBef>
              <a:spcAft>
                <a:spcPts val="0"/>
              </a:spcAft>
              <a:buClr>
                <a:srgbClr val="666666"/>
              </a:buClr>
              <a:buSzPts val="1500"/>
              <a:buFont typeface="Chivo Light"/>
              <a:buChar char="•"/>
            </a:pPr>
            <a:r>
              <a:rPr lang="en-US" sz="1800">
                <a:solidFill>
                  <a:srgbClr val="666666"/>
                </a:solidFill>
                <a:latin typeface="Chivo Light"/>
                <a:ea typeface="Chivo Light"/>
                <a:cs typeface="Chivo Light"/>
                <a:sym typeface="Chivo Light"/>
              </a:rPr>
              <a:t>Make life easier for users</a:t>
            </a:r>
            <a:endParaRPr sz="1800">
              <a:solidFill>
                <a:srgbClr val="666666"/>
              </a:solidFill>
              <a:latin typeface="Chivo Light"/>
              <a:ea typeface="Chivo Light"/>
              <a:cs typeface="Chivo Light"/>
              <a:sym typeface="Chivo Light"/>
            </a:endParaRPr>
          </a:p>
          <a:p>
            <a:pPr indent="-304800" lvl="0" marL="285750" marR="0" rtl="0" algn="l">
              <a:lnSpc>
                <a:spcPct val="150000"/>
              </a:lnSpc>
              <a:spcBef>
                <a:spcPts val="2000"/>
              </a:spcBef>
              <a:spcAft>
                <a:spcPts val="0"/>
              </a:spcAft>
              <a:buClr>
                <a:srgbClr val="666666"/>
              </a:buClr>
              <a:buSzPts val="1500"/>
              <a:buFont typeface="Chivo Light"/>
              <a:buChar char="•"/>
            </a:pPr>
            <a:r>
              <a:rPr lang="en-US" sz="1800">
                <a:solidFill>
                  <a:srgbClr val="666666"/>
                </a:solidFill>
                <a:latin typeface="Chivo Light"/>
                <a:ea typeface="Chivo Light"/>
                <a:cs typeface="Chivo Light"/>
                <a:sym typeface="Chivo Light"/>
              </a:rPr>
              <a:t>We don’t need to think about recipes</a:t>
            </a:r>
            <a:endParaRPr sz="1800">
              <a:solidFill>
                <a:srgbClr val="666666"/>
              </a:solidFill>
              <a:latin typeface="Chivo Light"/>
              <a:ea typeface="Chivo Light"/>
              <a:cs typeface="Chivo Light"/>
              <a:sym typeface="Chivo Light"/>
            </a:endParaRPr>
          </a:p>
          <a:p>
            <a:pPr indent="-304800" lvl="0" marL="285750" marR="0" rtl="0" algn="l">
              <a:lnSpc>
                <a:spcPct val="150000"/>
              </a:lnSpc>
              <a:spcBef>
                <a:spcPts val="2000"/>
              </a:spcBef>
              <a:spcAft>
                <a:spcPts val="0"/>
              </a:spcAft>
              <a:buClr>
                <a:srgbClr val="666666"/>
              </a:buClr>
              <a:buSzPts val="1500"/>
              <a:buFont typeface="Chivo Light"/>
              <a:buChar char="•"/>
            </a:pPr>
            <a:r>
              <a:rPr lang="en-US" sz="1800">
                <a:solidFill>
                  <a:srgbClr val="666666"/>
                </a:solidFill>
                <a:latin typeface="Chivo Light"/>
                <a:ea typeface="Chivo Light"/>
                <a:cs typeface="Chivo Light"/>
                <a:sym typeface="Chivo Light"/>
              </a:rPr>
              <a:t>Fast and effective</a:t>
            </a:r>
            <a:endParaRPr>
              <a:solidFill>
                <a:srgbClr val="666666"/>
              </a:solidFill>
            </a:endParaRPr>
          </a:p>
        </p:txBody>
      </p:sp>
      <p:pic>
        <p:nvPicPr>
          <p:cNvPr id="54" name="Google Shape;54;p2"/>
          <p:cNvPicPr preferRelativeResize="0"/>
          <p:nvPr/>
        </p:nvPicPr>
        <p:blipFill>
          <a:blip r:embed="rId3">
            <a:alphaModFix/>
          </a:blip>
          <a:stretch>
            <a:fillRect/>
          </a:stretch>
        </p:blipFill>
        <p:spPr>
          <a:xfrm>
            <a:off x="6406425" y="2267644"/>
            <a:ext cx="3726975" cy="3726975"/>
          </a:xfrm>
          <a:prstGeom prst="rect">
            <a:avLst/>
          </a:prstGeom>
          <a:noFill/>
          <a:ln>
            <a:noFill/>
          </a:ln>
        </p:spPr>
      </p:pic>
      <p:sp>
        <p:nvSpPr>
          <p:cNvPr id="55" name="Google Shape;55;p2"/>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Acknowledgments</a:t>
            </a:r>
            <a:endParaRPr/>
          </a:p>
        </p:txBody>
      </p:sp>
      <p:sp>
        <p:nvSpPr>
          <p:cNvPr id="233" name="Google Shape;233;p14"/>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234" name="Google Shape;234;p14"/>
          <p:cNvSpPr txBox="1"/>
          <p:nvPr/>
        </p:nvSpPr>
        <p:spPr>
          <a:xfrm>
            <a:off x="521200" y="2105550"/>
            <a:ext cx="11070900" cy="36729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US" sz="2500">
                <a:solidFill>
                  <a:schemeClr val="dk1"/>
                </a:solidFill>
                <a:latin typeface="Chivo Light"/>
                <a:ea typeface="Chivo Light"/>
                <a:cs typeface="Chivo Light"/>
                <a:sym typeface="Chivo Light"/>
              </a:rPr>
              <a:t>                               </a:t>
            </a:r>
            <a:r>
              <a:rPr lang="en-US" sz="2500">
                <a:solidFill>
                  <a:schemeClr val="dk1"/>
                </a:solidFill>
                <a:latin typeface="Chivo Light"/>
                <a:ea typeface="Chivo Light"/>
                <a:cs typeface="Chivo Light"/>
                <a:sym typeface="Chivo Light"/>
              </a:rPr>
              <a:t>Thank you for attention!</a:t>
            </a:r>
            <a:endParaRPr sz="2500">
              <a:solidFill>
                <a:schemeClr val="dk1"/>
              </a:solidFill>
              <a:latin typeface="Chivo Light"/>
              <a:ea typeface="Chivo Light"/>
              <a:cs typeface="Chivo Light"/>
              <a:sym typeface="Chivo Light"/>
            </a:endParaRPr>
          </a:p>
          <a:p>
            <a:pPr indent="0" lvl="0" marL="457200" marR="0" rtl="0" algn="ctr">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457200" marR="0" rtl="0" algn="ctr">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457200" marR="0" rtl="0" algn="ctr">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0" marR="0" rtl="0" algn="l">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0" marR="0" rtl="0" algn="l">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0" rtl="0" algn="l">
              <a:lnSpc>
                <a:spcPct val="115000"/>
              </a:lnSpc>
              <a:spcBef>
                <a:spcPts val="0"/>
              </a:spcBef>
              <a:spcAft>
                <a:spcPts val="0"/>
              </a:spcAft>
              <a:buClr>
                <a:srgbClr val="252831"/>
              </a:buClr>
              <a:buSzPts val="1600"/>
              <a:buFont typeface="Quattrocento Sans"/>
              <a:buNone/>
            </a:pPr>
            <a:r>
              <a:rPr lang="en-US" sz="1700">
                <a:solidFill>
                  <a:srgbClr val="252831"/>
                </a:solidFill>
                <a:latin typeface="Quattrocento Sans"/>
                <a:ea typeface="Quattrocento Sans"/>
                <a:cs typeface="Quattrocento Sans"/>
                <a:sym typeface="Quattrocento Sans"/>
              </a:rPr>
              <a:t>Bruno Caseiro 88804          	          Mateusz Roganowicz   96947			       Ruben Menino  89185</a:t>
            </a:r>
            <a:endParaRPr sz="2600">
              <a:solidFill>
                <a:schemeClr val="dk1"/>
              </a:solidFill>
              <a:latin typeface="Chivo Light"/>
              <a:ea typeface="Chivo Light"/>
              <a:cs typeface="Chivo Light"/>
              <a:sym typeface="Chivo Light"/>
            </a:endParaRPr>
          </a:p>
          <a:p>
            <a:pPr indent="0" lvl="0" marL="457200" marR="0" rtl="0" algn="ctr">
              <a:spcBef>
                <a:spcPts val="0"/>
              </a:spcBef>
              <a:spcAft>
                <a:spcPts val="0"/>
              </a:spcAft>
              <a:buNone/>
            </a:pPr>
            <a:r>
              <a:t/>
            </a:r>
            <a:endParaRPr sz="2500">
              <a:solidFill>
                <a:schemeClr val="dk1"/>
              </a:solidFill>
              <a:latin typeface="Chivo Light"/>
              <a:ea typeface="Chivo Light"/>
              <a:cs typeface="Chivo Light"/>
              <a:sym typeface="Chivo Light"/>
            </a:endParaRPr>
          </a:p>
          <a:p>
            <a:pPr indent="0" lvl="0" marL="457200" marR="0" rtl="0" algn="ctr">
              <a:spcBef>
                <a:spcPts val="0"/>
              </a:spcBef>
              <a:spcAft>
                <a:spcPts val="0"/>
              </a:spcAft>
              <a:buNone/>
            </a:pPr>
            <a:r>
              <a:t/>
            </a:r>
            <a:endParaRPr sz="2500">
              <a:solidFill>
                <a:schemeClr val="dk1"/>
              </a:solidFill>
              <a:latin typeface="Chivo Light"/>
              <a:ea typeface="Chivo Light"/>
              <a:cs typeface="Chivo Light"/>
              <a:sym typeface="Chivo Light"/>
            </a:endParaRPr>
          </a:p>
        </p:txBody>
      </p:sp>
      <p:sp>
        <p:nvSpPr>
          <p:cNvPr id="235" name="Google Shape;235;p14"/>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Project Objectives</a:t>
            </a:r>
            <a:endParaRPr/>
          </a:p>
        </p:txBody>
      </p:sp>
      <p:sp>
        <p:nvSpPr>
          <p:cNvPr id="62" name="Google Shape;62;p3"/>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63" name="Google Shape;63;p3"/>
          <p:cNvSpPr txBox="1"/>
          <p:nvPr/>
        </p:nvSpPr>
        <p:spPr>
          <a:xfrm>
            <a:off x="521200" y="2300525"/>
            <a:ext cx="10141800" cy="36282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50000"/>
              </a:lnSpc>
              <a:spcBef>
                <a:spcPts val="0"/>
              </a:spcBef>
              <a:spcAft>
                <a:spcPts val="0"/>
              </a:spcAft>
              <a:buClr>
                <a:srgbClr val="666666"/>
              </a:buClr>
              <a:buSzPts val="1500"/>
              <a:buFont typeface="Chivo Light"/>
              <a:buChar char="●"/>
            </a:pPr>
            <a:r>
              <a:rPr lang="en-US" sz="2000">
                <a:solidFill>
                  <a:srgbClr val="666666"/>
                </a:solidFill>
                <a:latin typeface="Chivo Light"/>
                <a:ea typeface="Chivo Light"/>
                <a:cs typeface="Chivo Light"/>
                <a:sym typeface="Chivo Light"/>
              </a:rPr>
              <a:t>Front-end of user f</a:t>
            </a:r>
            <a:r>
              <a:rPr lang="en-US" sz="2000">
                <a:solidFill>
                  <a:srgbClr val="666666"/>
                </a:solidFill>
                <a:latin typeface="Chivo Light"/>
                <a:ea typeface="Chivo Light"/>
                <a:cs typeface="Chivo Light"/>
                <a:sym typeface="Chivo Light"/>
              </a:rPr>
              <a:t>riendly desktop application to store and manage recipes</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rgbClr val="666666"/>
              </a:buClr>
              <a:buSzPts val="1500"/>
              <a:buFont typeface="Chivo Light"/>
              <a:buChar char="●"/>
            </a:pPr>
            <a:r>
              <a:rPr lang="en-US" sz="2000">
                <a:solidFill>
                  <a:srgbClr val="666666"/>
                </a:solidFill>
                <a:latin typeface="Chivo Light"/>
                <a:ea typeface="Chivo Light"/>
                <a:cs typeface="Chivo Light"/>
                <a:sym typeface="Chivo Light"/>
              </a:rPr>
              <a:t>Robust</a:t>
            </a:r>
            <a:endParaRPr sz="2000">
              <a:solidFill>
                <a:srgbClr val="666666"/>
              </a:solidFill>
              <a:latin typeface="Chivo Light"/>
              <a:ea typeface="Chivo Light"/>
              <a:cs typeface="Chivo Light"/>
              <a:sym typeface="Chivo Light"/>
            </a:endParaRPr>
          </a:p>
          <a:p>
            <a:pPr indent="-355600" lvl="0" marL="457200" marR="0" rtl="0" algn="l">
              <a:lnSpc>
                <a:spcPct val="150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Efficient</a:t>
            </a:r>
            <a:endParaRPr sz="2000">
              <a:solidFill>
                <a:srgbClr val="666666"/>
              </a:solidFill>
              <a:latin typeface="Chivo Light"/>
              <a:ea typeface="Chivo Light"/>
              <a:cs typeface="Chivo Light"/>
              <a:sym typeface="Chivo Light"/>
            </a:endParaRPr>
          </a:p>
          <a:p>
            <a:pPr indent="-355600" lvl="0" marL="457200" marR="0" rtl="0" algn="l">
              <a:lnSpc>
                <a:spcPct val="150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Easy to remember</a:t>
            </a:r>
            <a:endParaRPr sz="2000">
              <a:solidFill>
                <a:srgbClr val="666666"/>
              </a:solidFill>
              <a:latin typeface="Chivo Light"/>
              <a:ea typeface="Chivo Light"/>
              <a:cs typeface="Chivo Light"/>
              <a:sym typeface="Chivo Light"/>
            </a:endParaRPr>
          </a:p>
          <a:p>
            <a:pPr indent="-355600" lvl="0" marL="457200" marR="0" rtl="0" algn="l">
              <a:lnSpc>
                <a:spcPct val="150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No errors</a:t>
            </a:r>
            <a:endParaRPr sz="2000">
              <a:solidFill>
                <a:srgbClr val="666666"/>
              </a:solidFill>
              <a:latin typeface="Chivo Light"/>
              <a:ea typeface="Chivo Light"/>
              <a:cs typeface="Chivo Light"/>
              <a:sym typeface="Chivo Light"/>
            </a:endParaRPr>
          </a:p>
          <a:p>
            <a:pPr indent="-355600" lvl="0" marL="457200" marR="0" rtl="0" algn="l">
              <a:lnSpc>
                <a:spcPct val="150000"/>
              </a:lnSpc>
              <a:spcBef>
                <a:spcPts val="0"/>
              </a:spcBef>
              <a:spcAft>
                <a:spcPts val="0"/>
              </a:spcAft>
              <a:buClr>
                <a:srgbClr val="666666"/>
              </a:buClr>
              <a:buSzPts val="2000"/>
              <a:buFont typeface="Chivo Light"/>
              <a:buChar char="●"/>
            </a:pPr>
            <a:r>
              <a:rPr lang="en-US" sz="2000">
                <a:solidFill>
                  <a:srgbClr val="666666"/>
                </a:solidFill>
                <a:latin typeface="Chivo Light"/>
                <a:ea typeface="Chivo Light"/>
                <a:cs typeface="Chivo Light"/>
                <a:sym typeface="Chivo Light"/>
              </a:rPr>
              <a:t>Pleasant to use</a:t>
            </a:r>
            <a:endParaRPr sz="2000">
              <a:solidFill>
                <a:srgbClr val="666666"/>
              </a:solidFill>
              <a:latin typeface="Chivo Light"/>
              <a:ea typeface="Chivo Light"/>
              <a:cs typeface="Chivo Light"/>
              <a:sym typeface="Chivo Light"/>
            </a:endParaRPr>
          </a:p>
        </p:txBody>
      </p:sp>
      <p:sp>
        <p:nvSpPr>
          <p:cNvPr id="64" name="Google Shape;64;p3"/>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Personas</a:t>
            </a:r>
            <a:endParaRPr/>
          </a:p>
        </p:txBody>
      </p:sp>
      <p:sp>
        <p:nvSpPr>
          <p:cNvPr id="71" name="Google Shape;71;p4"/>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pic>
        <p:nvPicPr>
          <p:cNvPr id="72" name="Google Shape;72;p4"/>
          <p:cNvPicPr preferRelativeResize="0"/>
          <p:nvPr/>
        </p:nvPicPr>
        <p:blipFill rotWithShape="1">
          <a:blip r:embed="rId3">
            <a:alphaModFix/>
          </a:blip>
          <a:srcRect b="0" l="0" r="0" t="0"/>
          <a:stretch/>
        </p:blipFill>
        <p:spPr>
          <a:xfrm>
            <a:off x="1308781" y="2060660"/>
            <a:ext cx="2755394" cy="3512016"/>
          </a:xfrm>
          <a:prstGeom prst="rect">
            <a:avLst/>
          </a:prstGeom>
          <a:noFill/>
          <a:ln>
            <a:noFill/>
          </a:ln>
        </p:spPr>
      </p:pic>
      <p:sp>
        <p:nvSpPr>
          <p:cNvPr id="73" name="Google Shape;73;p4"/>
          <p:cNvSpPr txBox="1"/>
          <p:nvPr/>
        </p:nvSpPr>
        <p:spPr>
          <a:xfrm>
            <a:off x="5778677" y="1674468"/>
            <a:ext cx="4631400" cy="2850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60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Joana, 40 years old</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Medical School graduate</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Wants to learn how to cook</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Looks for an application which could facilitate cooking</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Wants to have all receipts in one place </a:t>
            </a:r>
            <a:endParaRPr sz="2000">
              <a:solidFill>
                <a:srgbClr val="666666"/>
              </a:solidFill>
              <a:latin typeface="Chivo Light"/>
              <a:ea typeface="Chivo Light"/>
              <a:cs typeface="Chivo Light"/>
              <a:sym typeface="Chivo Light"/>
            </a:endParaRPr>
          </a:p>
          <a:p>
            <a:pPr indent="-323850" lvl="0" marL="457200" marR="0" rtl="0" algn="l">
              <a:lnSpc>
                <a:spcPct val="150000"/>
              </a:lnSpc>
              <a:spcBef>
                <a:spcPts val="0"/>
              </a:spcBef>
              <a:spcAft>
                <a:spcPts val="0"/>
              </a:spcAft>
              <a:buClr>
                <a:schemeClr val="dk1"/>
              </a:buClr>
              <a:buSzPts val="1500"/>
              <a:buFont typeface="Chivo Light"/>
              <a:buChar char="●"/>
            </a:pPr>
            <a:r>
              <a:rPr lang="en-US" sz="2000">
                <a:solidFill>
                  <a:srgbClr val="666666"/>
                </a:solidFill>
                <a:latin typeface="Chivo Light"/>
                <a:ea typeface="Chivo Light"/>
                <a:cs typeface="Chivo Light"/>
                <a:sym typeface="Chivo Light"/>
              </a:rPr>
              <a:t>Wants to get suggestions what to cook</a:t>
            </a:r>
            <a:endParaRPr sz="2000">
              <a:solidFill>
                <a:schemeClr val="dk1"/>
              </a:solidFill>
              <a:latin typeface="Chivo Light"/>
              <a:ea typeface="Chivo Light"/>
              <a:cs typeface="Chivo Light"/>
              <a:sym typeface="Chivo Light"/>
            </a:endParaRPr>
          </a:p>
        </p:txBody>
      </p:sp>
      <p:sp>
        <p:nvSpPr>
          <p:cNvPr id="74" name="Google Shape;74;p4"/>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Scenario 1</a:t>
            </a:r>
            <a:endParaRPr/>
          </a:p>
        </p:txBody>
      </p:sp>
      <p:sp>
        <p:nvSpPr>
          <p:cNvPr id="81" name="Google Shape;81;p5"/>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82" name="Google Shape;82;p5"/>
          <p:cNvSpPr txBox="1"/>
          <p:nvPr/>
        </p:nvSpPr>
        <p:spPr>
          <a:xfrm>
            <a:off x="521200" y="2105549"/>
            <a:ext cx="9405300" cy="145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600"/>
              </a:spcBef>
              <a:spcAft>
                <a:spcPts val="0"/>
              </a:spcAft>
              <a:buNone/>
            </a:pPr>
            <a:r>
              <a:rPr lang="en-US" sz="2400">
                <a:solidFill>
                  <a:srgbClr val="65677F"/>
                </a:solidFill>
                <a:latin typeface="Chivo Light"/>
                <a:ea typeface="Chivo Light"/>
                <a:cs typeface="Chivo Light"/>
                <a:sym typeface="Chivo Light"/>
              </a:rPr>
              <a:t>Joana wants to prepare a dish from ingredients that she currently has at home, so she picks desired ingredients and  the application will propose some recipes.</a:t>
            </a:r>
            <a:endParaRPr/>
          </a:p>
          <a:p>
            <a:pPr indent="-158750" lvl="1" marL="74295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83" name="Google Shape;83;p5"/>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 name="Google Shape;84;p5"/>
          <p:cNvPicPr preferRelativeResize="0"/>
          <p:nvPr/>
        </p:nvPicPr>
        <p:blipFill>
          <a:blip r:embed="rId3">
            <a:alphaModFix/>
          </a:blip>
          <a:stretch>
            <a:fillRect/>
          </a:stretch>
        </p:blipFill>
        <p:spPr>
          <a:xfrm>
            <a:off x="6399825" y="3207999"/>
            <a:ext cx="4491928" cy="299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g87eb888e13_3_0"/>
          <p:cNvSpPr txBox="1"/>
          <p:nvPr>
            <p:ph type="title"/>
          </p:nvPr>
        </p:nvSpPr>
        <p:spPr>
          <a:xfrm>
            <a:off x="521207" y="448056"/>
            <a:ext cx="68772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2800"/>
              <a:buFont typeface="Quattrocento Sans"/>
              <a:buNone/>
            </a:pPr>
            <a:r>
              <a:rPr b="1" lang="en-US"/>
              <a:t>Scenario 2</a:t>
            </a:r>
            <a:endParaRPr/>
          </a:p>
        </p:txBody>
      </p:sp>
      <p:sp>
        <p:nvSpPr>
          <p:cNvPr id="91" name="Google Shape;91;g87eb888e13_3_0"/>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92" name="Google Shape;92;g87eb888e13_3_0"/>
          <p:cNvSpPr txBox="1"/>
          <p:nvPr/>
        </p:nvSpPr>
        <p:spPr>
          <a:xfrm>
            <a:off x="521200" y="2105547"/>
            <a:ext cx="9405300" cy="172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65677F"/>
                </a:solidFill>
                <a:latin typeface="Chivo Light"/>
                <a:ea typeface="Chivo Light"/>
                <a:cs typeface="Chivo Light"/>
                <a:sym typeface="Chivo Light"/>
              </a:rPr>
              <a:t>Joana wants to try a vegan dish for the first time, but isn’t sure which one. She filters the list of recipes available by category (vegan) and picks the one which seems the most appealing to her.</a:t>
            </a:r>
            <a:endParaRPr/>
          </a:p>
          <a:p>
            <a:pPr indent="-158750" lvl="1" marL="74295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93" name="Google Shape;93;g87eb888e13_3_0"/>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4" name="Google Shape;94;g87eb888e13_3_0"/>
          <p:cNvPicPr preferRelativeResize="0"/>
          <p:nvPr/>
        </p:nvPicPr>
        <p:blipFill>
          <a:blip r:embed="rId3">
            <a:alphaModFix/>
          </a:blip>
          <a:stretch>
            <a:fillRect/>
          </a:stretch>
        </p:blipFill>
        <p:spPr>
          <a:xfrm>
            <a:off x="6426375" y="3482497"/>
            <a:ext cx="4082181" cy="27214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Tasks</a:t>
            </a:r>
            <a:endParaRPr/>
          </a:p>
        </p:txBody>
      </p:sp>
      <p:sp>
        <p:nvSpPr>
          <p:cNvPr id="101" name="Google Shape;101;p6"/>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02" name="Google Shape;102;p6"/>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3" name="Google Shape;103;p6"/>
          <p:cNvPicPr preferRelativeResize="0"/>
          <p:nvPr/>
        </p:nvPicPr>
        <p:blipFill>
          <a:blip r:embed="rId3">
            <a:alphaModFix/>
          </a:blip>
          <a:stretch>
            <a:fillRect/>
          </a:stretch>
        </p:blipFill>
        <p:spPr>
          <a:xfrm>
            <a:off x="1987301" y="1528652"/>
            <a:ext cx="8375176" cy="441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Requirements</a:t>
            </a:r>
            <a:endParaRPr/>
          </a:p>
        </p:txBody>
      </p:sp>
      <p:sp>
        <p:nvSpPr>
          <p:cNvPr id="110" name="Google Shape;110;p7"/>
          <p:cNvSpPr txBox="1"/>
          <p:nvPr/>
        </p:nvSpPr>
        <p:spPr>
          <a:xfrm>
            <a:off x="531970" y="2025401"/>
            <a:ext cx="4421029" cy="1403599"/>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chemeClr val="dk1"/>
              </a:buClr>
              <a:buSzPts val="2400"/>
              <a:buFont typeface="Shadows Into Light Two"/>
              <a:buNone/>
            </a:pPr>
            <a:r>
              <a:rPr lang="en-US" sz="2400">
                <a:solidFill>
                  <a:srgbClr val="666666"/>
                </a:solidFill>
                <a:latin typeface="Chivo Light"/>
                <a:ea typeface="Chivo Light"/>
                <a:cs typeface="Chivo Light"/>
                <a:sym typeface="Chivo Light"/>
              </a:rPr>
              <a:t>Non-functional requirements</a:t>
            </a:r>
            <a:endParaRPr sz="2400">
              <a:solidFill>
                <a:srgbClr val="666666"/>
              </a:solidFill>
              <a:latin typeface="Chivo Light"/>
              <a:ea typeface="Chivo Light"/>
              <a:cs typeface="Chivo Light"/>
              <a:sym typeface="Chivo Light"/>
            </a:endParaRPr>
          </a:p>
          <a:p>
            <a:pPr indent="0" lvl="0" marL="0" marR="0" rtl="0" algn="l">
              <a:lnSpc>
                <a:spcPct val="150000"/>
              </a:lnSpc>
              <a:spcBef>
                <a:spcPts val="600"/>
              </a:spcBef>
              <a:spcAft>
                <a:spcPts val="0"/>
              </a:spcAft>
              <a:buClr>
                <a:schemeClr val="dk1"/>
              </a:buClr>
              <a:buSzPts val="1200"/>
              <a:buFont typeface="Quattrocento Sans"/>
              <a:buNone/>
            </a:pPr>
            <a:r>
              <a:t/>
            </a:r>
            <a:endParaRPr b="1" sz="1200">
              <a:solidFill>
                <a:schemeClr val="dk1"/>
              </a:solidFill>
              <a:latin typeface="Chivo"/>
              <a:ea typeface="Chivo"/>
              <a:cs typeface="Chivo"/>
              <a:sym typeface="Chivo"/>
            </a:endParaRPr>
          </a:p>
          <a:p>
            <a:pPr indent="0" lvl="0" marL="457200" marR="0" rtl="0" algn="l">
              <a:lnSpc>
                <a:spcPct val="150000"/>
              </a:lnSpc>
              <a:spcBef>
                <a:spcPts val="600"/>
              </a:spcBef>
              <a:spcAft>
                <a:spcPts val="0"/>
              </a:spcAft>
              <a:buClr>
                <a:schemeClr val="dk1"/>
              </a:buClr>
              <a:buSzPts val="1800"/>
              <a:buFont typeface="Quattrocento Sans"/>
              <a:buNone/>
            </a:pPr>
            <a:r>
              <a:t/>
            </a:r>
            <a:endParaRPr sz="1800">
              <a:solidFill>
                <a:schemeClr val="dk1"/>
              </a:solidFill>
              <a:latin typeface="Quattrocento Sans"/>
              <a:ea typeface="Quattrocento Sans"/>
              <a:cs typeface="Quattrocento Sans"/>
              <a:sym typeface="Quattrocento Sans"/>
            </a:endParaRPr>
          </a:p>
        </p:txBody>
      </p:sp>
      <p:sp>
        <p:nvSpPr>
          <p:cNvPr id="111" name="Google Shape;111;p7"/>
          <p:cNvSpPr txBox="1"/>
          <p:nvPr/>
        </p:nvSpPr>
        <p:spPr>
          <a:xfrm>
            <a:off x="959775" y="3100946"/>
            <a:ext cx="3000000" cy="1739400"/>
          </a:xfrm>
          <a:prstGeom prst="rect">
            <a:avLst/>
          </a:prstGeom>
          <a:noFill/>
          <a:ln>
            <a:noFill/>
          </a:ln>
        </p:spPr>
        <p:txBody>
          <a:bodyPr anchorCtr="0" anchor="t" bIns="91425" lIns="91425" spcFirstLastPara="1" rIns="91425" wrap="square" tIns="91425">
            <a:noAutofit/>
          </a:bodyPr>
          <a:lstStyle/>
          <a:p>
            <a:pPr indent="-342900" lvl="0" marL="419100" marR="0" rtl="0" algn="l">
              <a:spcBef>
                <a:spcPts val="600"/>
              </a:spcBef>
              <a:spcAft>
                <a:spcPts val="0"/>
              </a:spcAft>
              <a:buClr>
                <a:srgbClr val="666666"/>
              </a:buClr>
              <a:buSzPts val="2400"/>
              <a:buFont typeface="Chivo Light"/>
              <a:buChar char="•"/>
            </a:pPr>
            <a:r>
              <a:rPr lang="en-US" sz="2400">
                <a:solidFill>
                  <a:srgbClr val="666666"/>
                </a:solidFill>
                <a:latin typeface="Chivo Light"/>
                <a:ea typeface="Chivo Light"/>
                <a:cs typeface="Chivo Light"/>
                <a:sym typeface="Chivo Light"/>
              </a:rPr>
              <a:t>Usability</a:t>
            </a:r>
            <a:endParaRPr>
              <a:solidFill>
                <a:srgbClr val="666666"/>
              </a:solidFill>
              <a:latin typeface="Chivo Light"/>
              <a:ea typeface="Chivo Light"/>
              <a:cs typeface="Chivo Light"/>
              <a:sym typeface="Chivo Light"/>
            </a:endParaRPr>
          </a:p>
          <a:p>
            <a:pPr indent="-342900" lvl="0" marL="419100" marR="0" rtl="0" algn="l">
              <a:spcBef>
                <a:spcPts val="600"/>
              </a:spcBef>
              <a:spcAft>
                <a:spcPts val="0"/>
              </a:spcAft>
              <a:buClr>
                <a:srgbClr val="666666"/>
              </a:buClr>
              <a:buSzPts val="2400"/>
              <a:buFont typeface="Chivo Light"/>
              <a:buChar char="•"/>
            </a:pPr>
            <a:r>
              <a:rPr lang="en-US" sz="2400">
                <a:solidFill>
                  <a:srgbClr val="666666"/>
                </a:solidFill>
                <a:latin typeface="Chivo Light"/>
                <a:ea typeface="Chivo Light"/>
                <a:cs typeface="Chivo Light"/>
                <a:sym typeface="Chivo Light"/>
              </a:rPr>
              <a:t>Implementation</a:t>
            </a:r>
            <a:endParaRPr>
              <a:solidFill>
                <a:srgbClr val="666666"/>
              </a:solidFill>
              <a:latin typeface="Chivo Light"/>
              <a:ea typeface="Chivo Light"/>
              <a:cs typeface="Chivo Light"/>
              <a:sym typeface="Chivo Light"/>
            </a:endParaRPr>
          </a:p>
          <a:p>
            <a:pPr indent="-342900" lvl="0" marL="419100" marR="0" rtl="0" algn="l">
              <a:spcBef>
                <a:spcPts val="600"/>
              </a:spcBef>
              <a:spcAft>
                <a:spcPts val="0"/>
              </a:spcAft>
              <a:buClr>
                <a:srgbClr val="666666"/>
              </a:buClr>
              <a:buSzPts val="2400"/>
              <a:buFont typeface="Chivo Light"/>
              <a:buChar char="•"/>
            </a:pPr>
            <a:r>
              <a:rPr lang="en-US" sz="2400">
                <a:solidFill>
                  <a:srgbClr val="666666"/>
                </a:solidFill>
                <a:latin typeface="Chivo Light"/>
                <a:ea typeface="Chivo Light"/>
                <a:cs typeface="Chivo Light"/>
                <a:sym typeface="Chivo Light"/>
              </a:rPr>
              <a:t>Reliability</a:t>
            </a:r>
            <a:endParaRPr sz="2400">
              <a:solidFill>
                <a:srgbClr val="666666"/>
              </a:solidFill>
              <a:latin typeface="Chivo Light"/>
              <a:ea typeface="Chivo Light"/>
              <a:cs typeface="Chivo Light"/>
              <a:sym typeface="Chivo Light"/>
            </a:endParaRPr>
          </a:p>
          <a:p>
            <a:pPr indent="-190500" lvl="0" marL="419100" marR="0" rtl="0" algn="l">
              <a:spcBef>
                <a:spcPts val="600"/>
              </a:spcBef>
              <a:spcAft>
                <a:spcPts val="0"/>
              </a:spcAft>
              <a:buClr>
                <a:schemeClr val="accent1"/>
              </a:buClr>
              <a:buSzPts val="2400"/>
              <a:buFont typeface="Arial"/>
              <a:buNone/>
            </a:pPr>
            <a:r>
              <a:t/>
            </a:r>
            <a:endParaRPr sz="2400">
              <a:solidFill>
                <a:schemeClr val="dk1"/>
              </a:solidFill>
              <a:latin typeface="Chivo Light"/>
              <a:ea typeface="Chivo Light"/>
              <a:cs typeface="Chivo Light"/>
              <a:sym typeface="Chivo Light"/>
            </a:endParaRPr>
          </a:p>
          <a:p>
            <a:pPr indent="-228600" lvl="0" marL="457200" marR="0" rtl="0" algn="l">
              <a:spcBef>
                <a:spcPts val="600"/>
              </a:spcBef>
              <a:spcAft>
                <a:spcPts val="0"/>
              </a:spcAft>
              <a:buClr>
                <a:schemeClr val="accent1"/>
              </a:buClr>
              <a:buSzPts val="2400"/>
              <a:buFont typeface="Chivo Light"/>
              <a:buNone/>
            </a:pPr>
            <a:r>
              <a:t/>
            </a:r>
            <a:endParaRPr sz="2400">
              <a:solidFill>
                <a:schemeClr val="dk1"/>
              </a:solidFill>
              <a:latin typeface="Quattrocento Sans"/>
              <a:ea typeface="Quattrocento Sans"/>
              <a:cs typeface="Quattrocento Sans"/>
              <a:sym typeface="Quattrocento Sans"/>
            </a:endParaRPr>
          </a:p>
        </p:txBody>
      </p:sp>
      <p:sp>
        <p:nvSpPr>
          <p:cNvPr id="112" name="Google Shape;112;p7"/>
          <p:cNvSpPr txBox="1"/>
          <p:nvPr/>
        </p:nvSpPr>
        <p:spPr>
          <a:xfrm>
            <a:off x="5525101" y="2025401"/>
            <a:ext cx="4421029" cy="1403599"/>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chemeClr val="dk1"/>
              </a:buClr>
              <a:buSzPts val="2400"/>
              <a:buFont typeface="Shadows Into Light Two"/>
              <a:buNone/>
            </a:pPr>
            <a:r>
              <a:rPr lang="en-US" sz="2400">
                <a:solidFill>
                  <a:srgbClr val="666666"/>
                </a:solidFill>
                <a:latin typeface="Chivo Light"/>
                <a:ea typeface="Chivo Light"/>
                <a:cs typeface="Chivo Light"/>
                <a:sym typeface="Chivo Light"/>
              </a:rPr>
              <a:t>Functional requirements</a:t>
            </a:r>
            <a:endParaRPr sz="2400">
              <a:solidFill>
                <a:srgbClr val="666666"/>
              </a:solidFill>
              <a:latin typeface="Chivo Light"/>
              <a:ea typeface="Chivo Light"/>
              <a:cs typeface="Chivo Light"/>
              <a:sym typeface="Chivo Light"/>
            </a:endParaRPr>
          </a:p>
          <a:p>
            <a:pPr indent="0" lvl="0" marL="0" marR="0" rtl="0" algn="l">
              <a:lnSpc>
                <a:spcPct val="150000"/>
              </a:lnSpc>
              <a:spcBef>
                <a:spcPts val="600"/>
              </a:spcBef>
              <a:spcAft>
                <a:spcPts val="0"/>
              </a:spcAft>
              <a:buClr>
                <a:schemeClr val="dk1"/>
              </a:buClr>
              <a:buSzPts val="1200"/>
              <a:buFont typeface="Quattrocento Sans"/>
              <a:buNone/>
            </a:pPr>
            <a:r>
              <a:t/>
            </a:r>
            <a:endParaRPr b="1" sz="1200">
              <a:solidFill>
                <a:schemeClr val="dk1"/>
              </a:solidFill>
              <a:latin typeface="Chivo"/>
              <a:ea typeface="Chivo"/>
              <a:cs typeface="Chivo"/>
              <a:sym typeface="Chivo"/>
            </a:endParaRPr>
          </a:p>
          <a:p>
            <a:pPr indent="0" lvl="0" marL="457200" marR="0" rtl="0" algn="l">
              <a:lnSpc>
                <a:spcPct val="150000"/>
              </a:lnSpc>
              <a:spcBef>
                <a:spcPts val="600"/>
              </a:spcBef>
              <a:spcAft>
                <a:spcPts val="0"/>
              </a:spcAft>
              <a:buClr>
                <a:schemeClr val="dk1"/>
              </a:buClr>
              <a:buSzPts val="1800"/>
              <a:buFont typeface="Quattrocento Sans"/>
              <a:buNone/>
            </a:pPr>
            <a:r>
              <a:t/>
            </a:r>
            <a:endParaRPr sz="1800">
              <a:solidFill>
                <a:schemeClr val="dk1"/>
              </a:solidFill>
              <a:latin typeface="Quattrocento Sans"/>
              <a:ea typeface="Quattrocento Sans"/>
              <a:cs typeface="Quattrocento Sans"/>
              <a:sym typeface="Quattrocento Sans"/>
            </a:endParaRPr>
          </a:p>
        </p:txBody>
      </p:sp>
      <p:sp>
        <p:nvSpPr>
          <p:cNvPr id="113" name="Google Shape;113;p7"/>
          <p:cNvSpPr txBox="1"/>
          <p:nvPr/>
        </p:nvSpPr>
        <p:spPr>
          <a:xfrm>
            <a:off x="5738998" y="3173825"/>
            <a:ext cx="4464000" cy="1520400"/>
          </a:xfrm>
          <a:prstGeom prst="rect">
            <a:avLst/>
          </a:prstGeom>
          <a:noFill/>
          <a:ln>
            <a:noFill/>
          </a:ln>
        </p:spPr>
        <p:txBody>
          <a:bodyPr anchorCtr="0" anchor="t" bIns="91425" lIns="91425" spcFirstLastPara="1" rIns="91425" wrap="square" tIns="91425">
            <a:noAutofit/>
          </a:bodyPr>
          <a:lstStyle/>
          <a:p>
            <a:pPr indent="-342900" lvl="0" marL="419100" marR="0" rtl="0" algn="l">
              <a:spcBef>
                <a:spcPts val="600"/>
              </a:spcBef>
              <a:spcAft>
                <a:spcPts val="0"/>
              </a:spcAft>
              <a:buClr>
                <a:srgbClr val="666666"/>
              </a:buClr>
              <a:buSzPts val="2400"/>
              <a:buFont typeface="Arial"/>
              <a:buChar char="•"/>
            </a:pPr>
            <a:r>
              <a:rPr lang="en-US" sz="2400">
                <a:solidFill>
                  <a:srgbClr val="666666"/>
                </a:solidFill>
                <a:latin typeface="Chivo Light"/>
                <a:ea typeface="Chivo Light"/>
                <a:cs typeface="Chivo Light"/>
                <a:sym typeface="Chivo Light"/>
              </a:rPr>
              <a:t>Search recipes	</a:t>
            </a:r>
            <a:endParaRPr sz="2400">
              <a:solidFill>
                <a:srgbClr val="666666"/>
              </a:solidFill>
              <a:latin typeface="Chivo Light"/>
              <a:ea typeface="Chivo Light"/>
              <a:cs typeface="Chivo Light"/>
              <a:sym typeface="Chivo Light"/>
            </a:endParaRPr>
          </a:p>
          <a:p>
            <a:pPr indent="-342900" lvl="0" marL="419100" marR="0" rtl="0" algn="l">
              <a:spcBef>
                <a:spcPts val="600"/>
              </a:spcBef>
              <a:spcAft>
                <a:spcPts val="0"/>
              </a:spcAft>
              <a:buClr>
                <a:srgbClr val="666666"/>
              </a:buClr>
              <a:buSzPts val="2400"/>
              <a:buFont typeface="Arial"/>
              <a:buChar char="•"/>
            </a:pPr>
            <a:r>
              <a:rPr lang="en-US" sz="2400">
                <a:solidFill>
                  <a:srgbClr val="666666"/>
                </a:solidFill>
                <a:latin typeface="Chivo Light"/>
                <a:ea typeface="Chivo Light"/>
                <a:cs typeface="Chivo Light"/>
                <a:sym typeface="Chivo Light"/>
              </a:rPr>
              <a:t>Add custom </a:t>
            </a:r>
            <a:r>
              <a:rPr lang="en-US" sz="2400">
                <a:solidFill>
                  <a:srgbClr val="666666"/>
                </a:solidFill>
                <a:latin typeface="Chivo Light"/>
                <a:ea typeface="Chivo Light"/>
                <a:cs typeface="Chivo Light"/>
                <a:sym typeface="Chivo Light"/>
              </a:rPr>
              <a:t>recipes</a:t>
            </a:r>
            <a:endParaRPr>
              <a:solidFill>
                <a:srgbClr val="666666"/>
              </a:solidFill>
            </a:endParaRPr>
          </a:p>
          <a:p>
            <a:pPr indent="0" lvl="0" marL="457200" marR="0" rtl="0" algn="l">
              <a:spcBef>
                <a:spcPts val="600"/>
              </a:spcBef>
              <a:spcAft>
                <a:spcPts val="0"/>
              </a:spcAft>
              <a:buNone/>
            </a:pPr>
            <a:r>
              <a:t/>
            </a:r>
            <a:endParaRPr/>
          </a:p>
          <a:p>
            <a:pPr indent="-190500" lvl="0" marL="419100" marR="0" rtl="0" algn="l">
              <a:spcBef>
                <a:spcPts val="600"/>
              </a:spcBef>
              <a:spcAft>
                <a:spcPts val="0"/>
              </a:spcAft>
              <a:buClr>
                <a:schemeClr val="accent1"/>
              </a:buClr>
              <a:buSzPts val="2400"/>
              <a:buFont typeface="Arial"/>
              <a:buNone/>
            </a:pPr>
            <a:r>
              <a:t/>
            </a:r>
            <a:endParaRPr sz="2400">
              <a:solidFill>
                <a:schemeClr val="dk1"/>
              </a:solidFill>
              <a:latin typeface="Chivo Light"/>
              <a:ea typeface="Chivo Light"/>
              <a:cs typeface="Chivo Light"/>
              <a:sym typeface="Chivo Light"/>
            </a:endParaRPr>
          </a:p>
          <a:p>
            <a:pPr indent="-228600" lvl="0" marL="457200" marR="0" rtl="0" algn="l">
              <a:spcBef>
                <a:spcPts val="600"/>
              </a:spcBef>
              <a:spcAft>
                <a:spcPts val="0"/>
              </a:spcAft>
              <a:buClr>
                <a:schemeClr val="accent1"/>
              </a:buClr>
              <a:buSzPts val="2400"/>
              <a:buFont typeface="Chivo Light"/>
              <a:buNone/>
            </a:pPr>
            <a:r>
              <a:t/>
            </a:r>
            <a:endParaRPr sz="2400">
              <a:solidFill>
                <a:schemeClr val="dk1"/>
              </a:solidFill>
              <a:latin typeface="Quattrocento Sans"/>
              <a:ea typeface="Quattrocento Sans"/>
              <a:cs typeface="Quattrocento Sans"/>
              <a:sym typeface="Quattrocento Sans"/>
            </a:endParaRPr>
          </a:p>
        </p:txBody>
      </p:sp>
      <p:sp>
        <p:nvSpPr>
          <p:cNvPr id="114" name="Google Shape;114;p7"/>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5" name="Google Shape;115;p7"/>
          <p:cNvSpPr txBox="1"/>
          <p:nvPr/>
        </p:nvSpPr>
        <p:spPr>
          <a:xfrm>
            <a:off x="531971" y="1301915"/>
            <a:ext cx="11128200" cy="86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Low Fidelity Prototype</a:t>
            </a:r>
            <a:endParaRPr/>
          </a:p>
        </p:txBody>
      </p:sp>
      <p:sp>
        <p:nvSpPr>
          <p:cNvPr id="122" name="Google Shape;122;p8"/>
          <p:cNvSpPr txBox="1"/>
          <p:nvPr/>
        </p:nvSpPr>
        <p:spPr>
          <a:xfrm>
            <a:off x="531971" y="1301915"/>
            <a:ext cx="1112805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rgbClr val="50B400"/>
                </a:solidFill>
                <a:latin typeface="Quattrocento Sans"/>
                <a:ea typeface="Quattrocento Sans"/>
                <a:cs typeface="Quattrocento Sans"/>
                <a:sym typeface="Quattrocento Sans"/>
              </a:rPr>
              <a:t>CookIT</a:t>
            </a:r>
            <a:endParaRPr b="1" sz="2800">
              <a:solidFill>
                <a:srgbClr val="50B4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2800">
              <a:solidFill>
                <a:srgbClr val="50B400"/>
              </a:solidFill>
              <a:latin typeface="Quattrocento Sans"/>
              <a:ea typeface="Quattrocento Sans"/>
              <a:cs typeface="Quattrocento Sans"/>
              <a:sym typeface="Quattrocento Sans"/>
            </a:endParaRPr>
          </a:p>
        </p:txBody>
      </p:sp>
      <p:sp>
        <p:nvSpPr>
          <p:cNvPr id="123" name="Google Shape;123;p8"/>
          <p:cNvSpPr txBox="1"/>
          <p:nvPr>
            <p:ph idx="12" type="sldNum"/>
          </p:nvPr>
        </p:nvSpPr>
        <p:spPr>
          <a:xfrm>
            <a:off x="8371926" y="6203952"/>
            <a:ext cx="3276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4" name="Google Shape;124;p8"/>
          <p:cNvSpPr txBox="1"/>
          <p:nvPr/>
        </p:nvSpPr>
        <p:spPr>
          <a:xfrm>
            <a:off x="522100" y="1920250"/>
            <a:ext cx="27345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666666"/>
                </a:solidFill>
                <a:latin typeface="Chivo Light"/>
                <a:ea typeface="Chivo Light"/>
                <a:cs typeface="Chivo Light"/>
                <a:sym typeface="Chivo Light"/>
              </a:rPr>
              <a:t>Created using Prott</a:t>
            </a:r>
            <a:endParaRPr sz="2000">
              <a:solidFill>
                <a:srgbClr val="666666"/>
              </a:solidFill>
              <a:latin typeface="Chivo Light"/>
              <a:ea typeface="Chivo Light"/>
              <a:cs typeface="Chivo Light"/>
              <a:sym typeface="Chivo Light"/>
            </a:endParaRPr>
          </a:p>
        </p:txBody>
      </p:sp>
      <p:pic>
        <p:nvPicPr>
          <p:cNvPr id="125" name="Google Shape;125;p8" title="prototipo.mp4">
            <a:hlinkClick r:id="rId3"/>
          </p:cNvPr>
          <p:cNvPicPr preferRelativeResize="0"/>
          <p:nvPr/>
        </p:nvPicPr>
        <p:blipFill>
          <a:blip r:embed="rId4">
            <a:alphaModFix/>
          </a:blip>
          <a:stretch>
            <a:fillRect/>
          </a:stretch>
        </p:blipFill>
        <p:spPr>
          <a:xfrm>
            <a:off x="3552175" y="1600225"/>
            <a:ext cx="6625118" cy="496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m-vindo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2020-05-30T18:07:01Z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